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2" r:id="rId2"/>
    <p:sldMasterId id="2147483675" r:id="rId3"/>
    <p:sldMasterId id="2147483704" r:id="rId4"/>
    <p:sldMasterId id="2147483719" r:id="rId5"/>
  </p:sldMasterIdLst>
  <p:notesMasterIdLst>
    <p:notesMasterId r:id="rId70"/>
  </p:notesMasterIdLst>
  <p:handoutMasterIdLst>
    <p:handoutMasterId r:id="rId71"/>
  </p:handoutMasterIdLst>
  <p:sldIdLst>
    <p:sldId id="923" r:id="rId6"/>
    <p:sldId id="924" r:id="rId7"/>
    <p:sldId id="925" r:id="rId8"/>
    <p:sldId id="926" r:id="rId9"/>
    <p:sldId id="648" r:id="rId10"/>
    <p:sldId id="818" r:id="rId11"/>
    <p:sldId id="819" r:id="rId12"/>
    <p:sldId id="756" r:id="rId13"/>
    <p:sldId id="905" r:id="rId14"/>
    <p:sldId id="906" r:id="rId15"/>
    <p:sldId id="967" r:id="rId16"/>
    <p:sldId id="968" r:id="rId17"/>
    <p:sldId id="993" r:id="rId18"/>
    <p:sldId id="820" r:id="rId19"/>
    <p:sldId id="821" r:id="rId20"/>
    <p:sldId id="847" r:id="rId21"/>
    <p:sldId id="971" r:id="rId22"/>
    <p:sldId id="972" r:id="rId23"/>
    <p:sldId id="995" r:id="rId24"/>
    <p:sldId id="994" r:id="rId25"/>
    <p:sldId id="823" r:id="rId26"/>
    <p:sldId id="825" r:id="rId27"/>
    <p:sldId id="794" r:id="rId28"/>
    <p:sldId id="975" r:id="rId29"/>
    <p:sldId id="976" r:id="rId30"/>
    <p:sldId id="996" r:id="rId31"/>
    <p:sldId id="826" r:id="rId32"/>
    <p:sldId id="827" r:id="rId33"/>
    <p:sldId id="908" r:id="rId34"/>
    <p:sldId id="909" r:id="rId35"/>
    <p:sldId id="910" r:id="rId36"/>
    <p:sldId id="911" r:id="rId37"/>
    <p:sldId id="912" r:id="rId38"/>
    <p:sldId id="795" r:id="rId39"/>
    <p:sldId id="979" r:id="rId40"/>
    <p:sldId id="980" r:id="rId41"/>
    <p:sldId id="997" r:id="rId42"/>
    <p:sldId id="771" r:id="rId43"/>
    <p:sldId id="772" r:id="rId44"/>
    <p:sldId id="773" r:id="rId45"/>
    <p:sldId id="916" r:id="rId46"/>
    <p:sldId id="854" r:id="rId47"/>
    <p:sldId id="793" r:id="rId48"/>
    <p:sldId id="983" r:id="rId49"/>
    <p:sldId id="984" r:id="rId50"/>
    <p:sldId id="998" r:id="rId51"/>
    <p:sldId id="928" r:id="rId52"/>
    <p:sldId id="930" r:id="rId53"/>
    <p:sldId id="932" r:id="rId54"/>
    <p:sldId id="934" r:id="rId55"/>
    <p:sldId id="935" r:id="rId56"/>
    <p:sldId id="987" r:id="rId57"/>
    <p:sldId id="988" r:id="rId58"/>
    <p:sldId id="999" r:id="rId59"/>
    <p:sldId id="937" r:id="rId60"/>
    <p:sldId id="938" r:id="rId61"/>
    <p:sldId id="939" r:id="rId62"/>
    <p:sldId id="940" r:id="rId63"/>
    <p:sldId id="941" r:id="rId64"/>
    <p:sldId id="942" r:id="rId65"/>
    <p:sldId id="943" r:id="rId66"/>
    <p:sldId id="944" r:id="rId67"/>
    <p:sldId id="945" r:id="rId68"/>
    <p:sldId id="946" r:id="rId69"/>
  </p:sldIdLst>
  <p:sldSz cx="9144000" cy="6858000" type="screen4x3"/>
  <p:notesSz cx="7004050" cy="929005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BF"/>
    <a:srgbClr val="000066"/>
    <a:srgbClr val="99CCFF"/>
    <a:srgbClr val="000099"/>
    <a:srgbClr val="800000"/>
    <a:srgbClr val="CC0000"/>
    <a:srgbClr val="A50021"/>
    <a:srgbClr val="0033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6" autoAdjust="0"/>
    <p:restoredTop sz="89964" autoAdjust="0"/>
  </p:normalViewPr>
  <p:slideViewPr>
    <p:cSldViewPr>
      <p:cViewPr varScale="1">
        <p:scale>
          <a:sx n="67" d="100"/>
          <a:sy n="67" d="100"/>
        </p:scale>
        <p:origin x="1258" y="4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75" d="100"/>
          <a:sy n="75" d="100"/>
        </p:scale>
        <p:origin x="-2406" y="-246"/>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30.xml"/><Relationship Id="rId39" Type="http://schemas.openxmlformats.org/officeDocument/2006/relationships/slide" Target="slides/slide45.xml"/><Relationship Id="rId21" Type="http://schemas.openxmlformats.org/officeDocument/2006/relationships/slide" Target="slides/slide25.xml"/><Relationship Id="rId34" Type="http://schemas.openxmlformats.org/officeDocument/2006/relationships/slide" Target="slides/slide39.xml"/><Relationship Id="rId42" Type="http://schemas.openxmlformats.org/officeDocument/2006/relationships/slide" Target="slides/slide48.xml"/><Relationship Id="rId47" Type="http://schemas.openxmlformats.org/officeDocument/2006/relationships/slide" Target="slides/slide54.xml"/><Relationship Id="rId50" Type="http://schemas.openxmlformats.org/officeDocument/2006/relationships/slide" Target="slides/slide57.xml"/><Relationship Id="rId55" Type="http://schemas.openxmlformats.org/officeDocument/2006/relationships/slide" Target="slides/slide62.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9.xml"/><Relationship Id="rId29" Type="http://schemas.openxmlformats.org/officeDocument/2006/relationships/slide" Target="slides/slide33.xml"/><Relationship Id="rId11" Type="http://schemas.openxmlformats.org/officeDocument/2006/relationships/slide" Target="slides/slide13.xml"/><Relationship Id="rId24" Type="http://schemas.openxmlformats.org/officeDocument/2006/relationships/slide" Target="slides/slide28.xml"/><Relationship Id="rId32" Type="http://schemas.openxmlformats.org/officeDocument/2006/relationships/slide" Target="slides/slide37.xml"/><Relationship Id="rId37" Type="http://schemas.openxmlformats.org/officeDocument/2006/relationships/slide" Target="slides/slide42.xml"/><Relationship Id="rId40" Type="http://schemas.openxmlformats.org/officeDocument/2006/relationships/slide" Target="slides/slide46.xml"/><Relationship Id="rId45" Type="http://schemas.openxmlformats.org/officeDocument/2006/relationships/slide" Target="slides/slide51.xml"/><Relationship Id="rId53" Type="http://schemas.openxmlformats.org/officeDocument/2006/relationships/slide" Target="slides/slide60.xml"/><Relationship Id="rId5" Type="http://schemas.openxmlformats.org/officeDocument/2006/relationships/slide" Target="slides/slide6.xml"/><Relationship Id="rId19" Type="http://schemas.openxmlformats.org/officeDocument/2006/relationships/slide" Target="slides/slide22.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6.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40.xml"/><Relationship Id="rId43" Type="http://schemas.openxmlformats.org/officeDocument/2006/relationships/slide" Target="slides/slide49.xml"/><Relationship Id="rId48" Type="http://schemas.openxmlformats.org/officeDocument/2006/relationships/slide" Target="slides/slide55.xml"/><Relationship Id="rId56" Type="http://schemas.openxmlformats.org/officeDocument/2006/relationships/slide" Target="slides/slide63.xml"/><Relationship Id="rId8" Type="http://schemas.openxmlformats.org/officeDocument/2006/relationships/slide" Target="slides/slide9.xml"/><Relationship Id="rId51" Type="http://schemas.openxmlformats.org/officeDocument/2006/relationships/slide" Target="slides/slide58.xml"/><Relationship Id="rId3" Type="http://schemas.openxmlformats.org/officeDocument/2006/relationships/slide" Target="slides/slide4.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9.xml"/><Relationship Id="rId33" Type="http://schemas.openxmlformats.org/officeDocument/2006/relationships/slide" Target="slides/slide38.xml"/><Relationship Id="rId38" Type="http://schemas.openxmlformats.org/officeDocument/2006/relationships/slide" Target="slides/slide43.xml"/><Relationship Id="rId46" Type="http://schemas.openxmlformats.org/officeDocument/2006/relationships/slide" Target="slides/slide53.xml"/><Relationship Id="rId20" Type="http://schemas.openxmlformats.org/officeDocument/2006/relationships/slide" Target="slides/slide23.xml"/><Relationship Id="rId41" Type="http://schemas.openxmlformats.org/officeDocument/2006/relationships/slide" Target="slides/slide47.xml"/><Relationship Id="rId54" Type="http://schemas.openxmlformats.org/officeDocument/2006/relationships/slide" Target="slides/slide61.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8.xml"/><Relationship Id="rId23" Type="http://schemas.openxmlformats.org/officeDocument/2006/relationships/slide" Target="slides/slide27.xml"/><Relationship Id="rId28" Type="http://schemas.openxmlformats.org/officeDocument/2006/relationships/slide" Target="slides/slide32.xml"/><Relationship Id="rId36" Type="http://schemas.openxmlformats.org/officeDocument/2006/relationships/slide" Target="slides/slide41.xml"/><Relationship Id="rId49" Type="http://schemas.openxmlformats.org/officeDocument/2006/relationships/slide" Target="slides/slide56.xml"/><Relationship Id="rId57" Type="http://schemas.openxmlformats.org/officeDocument/2006/relationships/slide" Target="slides/slide64.xml"/><Relationship Id="rId10" Type="http://schemas.openxmlformats.org/officeDocument/2006/relationships/slide" Target="slides/slide12.xml"/><Relationship Id="rId31" Type="http://schemas.openxmlformats.org/officeDocument/2006/relationships/slide" Target="slides/slide36.xml"/><Relationship Id="rId44" Type="http://schemas.openxmlformats.org/officeDocument/2006/relationships/slide" Target="slides/slide50.xml"/><Relationship Id="rId52"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22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1" tIns="45130" rIns="91871" bIns="4513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0899"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939467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Rot="1" noChangeAspect="1" noChangeArrowheads="1" noTextEdit="1"/>
          </p:cNvSpPr>
          <p:nvPr>
            <p:ph type="sldImg"/>
          </p:nvPr>
        </p:nvSpPr>
        <p:spPr>
          <a:ln/>
        </p:spPr>
      </p:sp>
      <p:sp>
        <p:nvSpPr>
          <p:cNvPr id="11048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Rot="1" noChangeAspect="1" noChangeArrowheads="1" noTextEdit="1"/>
          </p:cNvSpPr>
          <p:nvPr>
            <p:ph type="sldImg"/>
          </p:nvPr>
        </p:nvSpPr>
        <p:spPr>
          <a:ln/>
        </p:spPr>
      </p:sp>
      <p:sp>
        <p:nvSpPr>
          <p:cNvPr id="11069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Rot="1" noChangeAspect="1" noChangeArrowheads="1" noTextEdit="1"/>
          </p:cNvSpPr>
          <p:nvPr>
            <p:ph type="sldImg"/>
          </p:nvPr>
        </p:nvSpPr>
        <p:spPr>
          <a:ln/>
        </p:spPr>
      </p:sp>
      <p:sp>
        <p:nvSpPr>
          <p:cNvPr id="1156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6"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Rot="1" noChangeAspect="1" noChangeArrowheads="1" noTextEdit="1"/>
          </p:cNvSpPr>
          <p:nvPr>
            <p:ph type="sldImg"/>
          </p:nvPr>
        </p:nvSpPr>
        <p:spPr>
          <a:ln/>
        </p:spPr>
      </p:sp>
      <p:sp>
        <p:nvSpPr>
          <p:cNvPr id="965636"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Rot="1" noChangeAspect="1" noChangeArrowheads="1" noTextEdit="1"/>
          </p:cNvSpPr>
          <p:nvPr>
            <p:ph type="sldImg"/>
          </p:nvPr>
        </p:nvSpPr>
        <p:spPr>
          <a:ln/>
        </p:spPr>
      </p:sp>
      <p:sp>
        <p:nvSpPr>
          <p:cNvPr id="735236"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Rot="1" noChangeAspect="1" noChangeArrowheads="1" noTextEdit="1"/>
          </p:cNvSpPr>
          <p:nvPr>
            <p:ph type="sldImg"/>
          </p:nvPr>
        </p:nvSpPr>
        <p:spPr>
          <a:ln/>
        </p:spPr>
      </p:sp>
      <p:sp>
        <p:nvSpPr>
          <p:cNvPr id="1079300"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Rot="1" noChangeAspect="1" noChangeArrowheads="1" noTextEdit="1"/>
          </p:cNvSpPr>
          <p:nvPr>
            <p:ph type="sldImg"/>
          </p:nvPr>
        </p:nvSpPr>
        <p:spPr>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Rot="1" noChangeAspect="1" noChangeArrowheads="1" noTextEdit="1"/>
          </p:cNvSpPr>
          <p:nvPr>
            <p:ph type="sldImg"/>
          </p:nvPr>
        </p:nvSpPr>
        <p:spPr>
          <a:ln/>
        </p:spPr>
      </p:sp>
      <p:sp>
        <p:nvSpPr>
          <p:cNvPr id="10803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ChangeArrowheads="1" noTextEdit="1"/>
          </p:cNvSpPr>
          <p:nvPr>
            <p:ph type="sldImg"/>
          </p:nvPr>
        </p:nvSpPr>
        <p:spPr>
          <a:ln/>
        </p:spPr>
      </p:sp>
      <p:sp>
        <p:nvSpPr>
          <p:cNvPr id="826372"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2"/>
          <p:cNvSpPr>
            <a:spLocks noGrp="1" noRot="1" noChangeAspect="1" noChangeArrowheads="1" noTextEdit="1"/>
          </p:cNvSpPr>
          <p:nvPr>
            <p:ph type="sldImg"/>
          </p:nvPr>
        </p:nvSpPr>
        <p:spPr>
          <a:ln/>
        </p:spPr>
      </p:sp>
      <p:sp>
        <p:nvSpPr>
          <p:cNvPr id="1088516"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Grp="1" noRot="1" noChangeAspect="1" noChangeArrowheads="1" noTextEdit="1"/>
          </p:cNvSpPr>
          <p:nvPr>
            <p:ph type="sldImg"/>
          </p:nvPr>
        </p:nvSpPr>
        <p:spPr>
          <a:ln/>
        </p:spPr>
      </p:sp>
      <p:sp>
        <p:nvSpPr>
          <p:cNvPr id="1090564" name="Rectangle 4"/>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Rectangle 2"/>
          <p:cNvSpPr>
            <a:spLocks noGrp="1" noRot="1" noChangeAspect="1" noChangeArrowheads="1" noTextEdit="1"/>
          </p:cNvSpPr>
          <p:nvPr>
            <p:ph type="sldImg"/>
          </p:nvPr>
        </p:nvSpPr>
        <p:spPr>
          <a:ln/>
        </p:spPr>
      </p:sp>
      <p:sp>
        <p:nvSpPr>
          <p:cNvPr id="10946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Rot="1" noChangeAspect="1" noChangeArrowheads="1" noTextEdit="1"/>
          </p:cNvSpPr>
          <p:nvPr>
            <p:ph type="sldImg"/>
          </p:nvPr>
        </p:nvSpPr>
        <p:spPr>
          <a:ln/>
        </p:spPr>
      </p:sp>
      <p:sp>
        <p:nvSpPr>
          <p:cNvPr id="10967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Rectangle 2"/>
          <p:cNvSpPr>
            <a:spLocks noGrp="1" noRot="1" noChangeAspect="1" noChangeArrowheads="1" noTextEdit="1"/>
          </p:cNvSpPr>
          <p:nvPr>
            <p:ph type="sldImg"/>
          </p:nvPr>
        </p:nvSpPr>
        <p:spPr>
          <a:ln/>
        </p:spPr>
      </p:sp>
      <p:sp>
        <p:nvSpPr>
          <p:cNvPr id="1100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Rot="1" noChangeAspect="1" noChangeArrowheads="1" noTextEdit="1"/>
          </p:cNvSpPr>
          <p:nvPr>
            <p:ph type="sldImg"/>
          </p:nvPr>
        </p:nvSpPr>
        <p:spPr>
          <a:ln/>
        </p:spPr>
      </p:sp>
      <p:sp>
        <p:nvSpPr>
          <p:cNvPr id="1102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Rot="1" noChangeAspect="1" noChangeArrowheads="1" noTextEdit="1"/>
          </p:cNvSpPr>
          <p:nvPr>
            <p:ph type="sldImg"/>
          </p:nvPr>
        </p:nvSpPr>
        <p:spPr>
          <a:ln/>
        </p:spPr>
      </p:sp>
      <p:sp>
        <p:nvSpPr>
          <p:cNvPr id="11048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4"/>
          <p:cNvSpPr>
            <a:spLocks noGrp="1" noChangeArrowheads="1"/>
          </p:cNvSpPr>
          <p:nvPr>
            <p:ph type="body" idx="1"/>
          </p:nvPr>
        </p:nvSpPr>
        <p:spPr>
          <a:noFill/>
        </p:spPr>
        <p:txBody>
          <a:bodyPr/>
          <a:lstStyle/>
          <a:p>
            <a:pPr marL="0" indent="0">
              <a:buNone/>
            </a:pPr>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8C6E94F6-71E9-43A0-AF17-256A0B10059A}"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793758858"/>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381000" y="1143000"/>
            <a:ext cx="8382000" cy="48006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34A120-4A66-4212-AD88-ACF31B150ED0}"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3989632109"/>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7CDC75-40B6-44BF-9FDF-4C64179E7558}"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202428396"/>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489D15-7133-49F7-BF4E-1FDBE21B5099}"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134441653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7610E762-3783-4089-A374-6AF639AF99A2}" type="datetime1">
              <a:rPr lang="en-US" smtClean="0"/>
              <a:t>3/29/2022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1880130684"/>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3F815827-EA3B-493E-89AE-60A018349B98}"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2870532810"/>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2F01E1-FBEF-4DCC-B35A-6F1AD533481F}"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26288147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BB65C06B-5D5A-457B-A735-3D8A559D49FC}"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1702296920"/>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EBD2D9-3A9F-40F8-9257-C2BF39CC1619}"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2812025451"/>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746A96-785E-4AF2-A053-170AC84C6C5D}" type="datetime1">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432790025"/>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818D5AF-7340-4F5A-AF31-9F36277ACD1A}"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104152473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1000" y="1143000"/>
            <a:ext cx="83820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B00E4-38DF-404D-A205-E55939953853}"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1290674547"/>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49483-61BA-47C2-9D0C-5CF14123A6E2}" type="datetime1">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248681857"/>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AFA46-4C52-495C-A1A3-DCE1A6807B03}"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813652466"/>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4BD0AE-9C26-4EAF-BC91-6824916BD664}"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4047729222"/>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7FBA7-9EED-4656-B6B0-13598E5F4CF8}"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3025615376"/>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3181EA-CB2C-4318-95E1-EE9562E62ABE}"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20982385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90FB09-F483-435E-ACFD-E572A66AD63B}"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8E43F6-6984-4340-90A5-19E2164B5CA1}" type="slidenum">
              <a:rPr lang="en-US" smtClean="0"/>
              <a:t>‹#›</a:t>
            </a:fld>
            <a:endParaRPr lang="en-US"/>
          </a:p>
        </p:txBody>
      </p:sp>
    </p:spTree>
    <p:extLst>
      <p:ext uri="{BB962C8B-B14F-4D97-AF65-F5344CB8AC3E}">
        <p14:creationId xmlns:p14="http://schemas.microsoft.com/office/powerpoint/2010/main" val="3038947731"/>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80F6F578-DFAF-4FC8-8A8E-F960D38FC5E5}"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3484160956"/>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C3AB6-2AA8-4A0E-BF0E-518023AE60A8}"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3090778190"/>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B54F780A-D003-4237-9DD6-D6981107DC8F}"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2785068040"/>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9ECDD5-E208-472E-A3DE-DBC7F8F3D0EA}"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2279474525"/>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E0237D61-54F7-47F8-A546-6773F7498849}"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2333861849"/>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91B7D-80EC-413E-AC08-27AEF9BD8334}" type="datetime1">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64519781"/>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13D70FBF-02AB-4F0C-B64D-5B459AF59C49}"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1256230744"/>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F51E7A-A19D-46E4-9365-ADAD6D3C290F}" type="datetime1">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1415863240"/>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DD4C07-DD6D-4989-A3AB-346BFD014E0A}"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2549881486"/>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89D3A1-10BF-47A9-966F-983D43FCB664}"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3050287933"/>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1C3B78-7B6A-4B46-A39D-D5C927A9FE5A}"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2277784790"/>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1E816E-50F3-474A-B8CA-B674094F2CFE}"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4071682295"/>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DB6D9AE-DA15-4F6D-8721-A092363019CF}"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2102097161"/>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E356ABD1-5B8A-4EA5-8020-220BD1202CE4}" type="datetime1">
              <a:rPr lang="en-US" smtClean="0"/>
              <a:t>3/29/2022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3257876924"/>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F2309C5D-4697-4108-AF68-B0A216B22185}"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A7E0A-3DCC-4C45-A60B-3AB861C2F9C3}" type="slidenum">
              <a:rPr lang="en-US" smtClean="0"/>
              <a:t>‹#›</a:t>
            </a:fld>
            <a:endParaRPr lang="en-US"/>
          </a:p>
        </p:txBody>
      </p:sp>
    </p:spTree>
    <p:extLst>
      <p:ext uri="{BB962C8B-B14F-4D97-AF65-F5344CB8AC3E}">
        <p14:creationId xmlns:p14="http://schemas.microsoft.com/office/powerpoint/2010/main" val="119232771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20DAD3-0914-4380-9530-F3153A3C8E6D}"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3115532454"/>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08F52A3A-65E7-4B2F-AF50-5B602D2B836B}"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18187975"/>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BC280908-14A2-48BC-A4E4-16185C3647DD}"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972787357"/>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E98C53D6-1561-41DB-A333-CA9FEC4CF8B4}"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4088428805"/>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98E862-8553-4670-9593-B70CE6080B70}"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1093056047"/>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72A595-01BD-496F-A543-7F12FE75001D}" type="datetime1">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3837897316"/>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EF48E6C6-670C-4452-9B54-E69B275B442D}"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259237230"/>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4595F-4BD6-496C-BBD0-32E6C7D007D9}" type="datetime1">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4122059455"/>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468224-B404-4ADF-84F5-4F4CCB23FB9B}"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4077654739"/>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05E53D-1785-4CC3-A206-063DC6A3013E}"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300366230"/>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EF0EA-6E3C-4400-8F1E-2E4D09FFEDAD}"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86252686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94B9EF-818B-47E1-BA09-E76C203B3F86}" type="datetime1">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1905365013"/>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177F1E-7814-4D03-973B-EFF223F80BAA}"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3915434622"/>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6595" y="275333"/>
            <a:ext cx="8230810" cy="1143000"/>
          </a:xfrm>
          <a:prstGeom prst="rect">
            <a:avLst/>
          </a:prstGeom>
        </p:spPr>
        <p:txBody>
          <a:bodyPr lIns="86493" tIns="43247" rIns="86493" bIns="43247"/>
          <a:lstStyle/>
          <a:p>
            <a:r>
              <a:rPr lang="en-US"/>
              <a:t>Click to edit Master title style</a:t>
            </a:r>
          </a:p>
        </p:txBody>
      </p:sp>
      <p:sp>
        <p:nvSpPr>
          <p:cNvPr id="3" name="Content Placeholder 2"/>
          <p:cNvSpPr>
            <a:spLocks noGrp="1"/>
          </p:cNvSpPr>
          <p:nvPr>
            <p:ph idx="1"/>
          </p:nvPr>
        </p:nvSpPr>
        <p:spPr>
          <a:xfrm>
            <a:off x="456595" y="1599903"/>
            <a:ext cx="8230810" cy="4525863"/>
          </a:xfrm>
          <a:prstGeom prst="rect">
            <a:avLst/>
          </a:prstGeom>
        </p:spPr>
        <p:txBody>
          <a:bodyPr lIns="86493" tIns="43247" rIns="86493" bIns="4324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2B6770-79FE-4026-911D-F139A550972F}"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9057147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D1B3569-9948-4EDB-9FEF-7EFBEEE2EF25}"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2979354111"/>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F2551EC8-9D13-484B-84E0-2D0D3839F5AB}" type="datetime1">
              <a:rPr lang="en-US" smtClean="0"/>
              <a:t>3/29/2022</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918245F-154A-47FC-A0A5-B2F7670B3091}" type="slidenum">
              <a:rPr lang="en-US" smtClean="0"/>
              <a:t>‹#›</a:t>
            </a:fld>
            <a:endParaRPr lang="en-US"/>
          </a:p>
        </p:txBody>
      </p:sp>
    </p:spTree>
    <p:extLst>
      <p:ext uri="{BB962C8B-B14F-4D97-AF65-F5344CB8AC3E}">
        <p14:creationId xmlns:p14="http://schemas.microsoft.com/office/powerpoint/2010/main" val="601827388"/>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79AE4702-181A-4359-8926-39765C28768A}"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19368218"/>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1653C-F6BD-413D-AB44-932BFF55F50B}"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30639642"/>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F2B0114B-9904-4DF9-AC96-19D8A12E5E49}"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28520808"/>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1E029A-3183-4B8E-89A9-628D13AF1C18}" type="datetime1">
              <a:rPr lang="en-US" smtClean="0">
                <a:solidFill>
                  <a:srgbClr val="000000">
                    <a:tint val="75000"/>
                  </a:srgbClr>
                </a:solidFill>
              </a:rPr>
              <a:t>3/29/2022</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073217549"/>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40DFD4-C120-48B9-A710-773FAE91977D}" type="datetime1">
              <a:rPr lang="en-US" smtClean="0">
                <a:solidFill>
                  <a:srgbClr val="000000">
                    <a:tint val="75000"/>
                  </a:srgbClr>
                </a:solidFill>
              </a:rPr>
              <a:t>3/29/2022</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51933890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3CFF3520-C4E0-401C-B005-E84A2E336892}" type="datetime1">
              <a:rPr lang="en-US" smtClean="0">
                <a:solidFill>
                  <a:srgbClr val="000000">
                    <a:tint val="75000"/>
                  </a:srgbClr>
                </a:solidFill>
              </a:rPr>
              <a:t>3/29/2022</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53687661"/>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54013"/>
            <a:ext cx="8375650" cy="5603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A20F9515-F837-4C17-A2EE-B04ECC59E7A7}"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3644818291"/>
      </p:ext>
    </p:extLst>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532D0B-79AB-479C-A61A-251BC8525C7A}" type="datetime1">
              <a:rPr lang="en-US" smtClean="0">
                <a:solidFill>
                  <a:srgbClr val="000000">
                    <a:tint val="75000"/>
                  </a:srgbClr>
                </a:solidFill>
              </a:rPr>
              <a:t>3/29/2022</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67576133"/>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963309-5B48-4B01-80B3-0EA722D48A20}" type="datetime1">
              <a:rPr lang="en-US" smtClean="0">
                <a:solidFill>
                  <a:srgbClr val="000000">
                    <a:tint val="75000"/>
                  </a:srgbClr>
                </a:solidFill>
              </a:rPr>
              <a:t>3/29/2022</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718531956"/>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E2AE6-AA05-48AA-B384-65ED5F96D984}" type="datetime1">
              <a:rPr lang="en-US" smtClean="0">
                <a:solidFill>
                  <a:srgbClr val="000000">
                    <a:tint val="75000"/>
                  </a:srgbClr>
                </a:solidFill>
              </a:rPr>
              <a:t>3/29/2022</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4308363"/>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CF860B-AE48-4264-993A-3EF29621FC9D}"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825730081"/>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B1299A-BEFC-46CE-9C46-F7ECC83E8C1B}"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17045496"/>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04E3BE77-CBCF-4FD6-B57F-6924561252C0}" type="datetime1">
              <a:rPr lang="en-US" smtClean="0">
                <a:solidFill>
                  <a:srgbClr val="000000">
                    <a:tint val="75000"/>
                  </a:srgbClr>
                </a:solidFill>
              </a:rPr>
              <a:t>3/29/2022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364564862"/>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3F3474A4-F6AB-4D01-BBA7-FBA749BD6ED7}" type="datetime1">
              <a:rPr lang="en-US" smtClean="0">
                <a:solidFill>
                  <a:srgbClr val="000000">
                    <a:tint val="75000"/>
                  </a:srgbClr>
                </a:solidFill>
              </a:rPr>
              <a:t>3/29/2022</a:t>
            </a:fld>
            <a:endParaRPr lang="en-US">
              <a:solidFill>
                <a:srgbClr val="000000">
                  <a:tint val="75000"/>
                </a:srgbClr>
              </a:solidFill>
            </a:endParaRPr>
          </a:p>
        </p:txBody>
      </p:sp>
      <p:sp>
        <p:nvSpPr>
          <p:cNvPr id="7" name="Footer Placeholder 6"/>
          <p:cNvSpPr>
            <a:spLocks noGrp="1"/>
          </p:cNvSpPr>
          <p:nvPr>
            <p:ph type="ftr" sz="quarter" idx="11"/>
          </p:nvPr>
        </p:nvSpPr>
        <p:spPr/>
        <p:txBody>
          <a:bodyPr/>
          <a:lstStyle/>
          <a:p>
            <a:endParaRPr lang="en-US">
              <a:solidFill>
                <a:srgbClr val="000000">
                  <a:tint val="75000"/>
                </a:srgbClr>
              </a:solidFill>
            </a:endParaRPr>
          </a:p>
        </p:txBody>
      </p:sp>
      <p:sp>
        <p:nvSpPr>
          <p:cNvPr id="8" name="Slide Number Placeholder 7"/>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97991427"/>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D53625E2-9DE1-4707-AF70-FC25854DC41F}" type="datetime1">
              <a:rPr lang="en-US" smtClean="0">
                <a:solidFill>
                  <a:srgbClr val="000000">
                    <a:tint val="75000"/>
                  </a:srgbClr>
                </a:solidFill>
              </a:rPr>
              <a:t>3/29/2022</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11116363"/>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A6672-2D7E-4EA9-9117-D5E107F3E79C}" type="datetime1">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92962895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7529EE-29DE-4A5B-BAE2-9874E87C445B}"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177187467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B84744-340D-464D-8EB8-286785337806}"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5CC96-C8C0-4B75-853D-1CD0737A9069}" type="slidenum">
              <a:rPr lang="en-US" smtClean="0"/>
              <a:t>‹#›</a:t>
            </a:fld>
            <a:endParaRPr lang="en-US"/>
          </a:p>
        </p:txBody>
      </p:sp>
    </p:spTree>
    <p:extLst>
      <p:ext uri="{BB962C8B-B14F-4D97-AF65-F5344CB8AC3E}">
        <p14:creationId xmlns:p14="http://schemas.microsoft.com/office/powerpoint/2010/main" val="434500362"/>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61B26-9AA9-4688-BDCC-885A06A5C4FD}" type="datetime1">
              <a:rPr lang="en-US" smtClean="0"/>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5CC96-C8C0-4B75-853D-1CD0737A906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wipe dir="r"/>
  </p:transition>
  <p:hf hdr="0" ftr="0" dt="0"/>
  <p:txStyles>
    <p:titleStyle>
      <a:lvl1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2pPr>
      <a:lvl3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3pPr>
      <a:lvl4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4pPr>
      <a:lvl5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5pPr>
      <a:lvl6pPr marL="4572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6pPr>
      <a:lvl7pPr marL="9144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7pPr>
      <a:lvl8pPr marL="13716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8pPr>
      <a:lvl9pPr marL="18288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8C7DF-F986-45DB-8A39-751418A9FC9A}" type="datetime1">
              <a:rPr lang="en-US" smtClean="0"/>
              <a:t>3/29/2022</a:t>
            </a:fld>
            <a:endParaRPr lang="en-US"/>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E43F6-6984-4340-90A5-19E2164B5CA1}" type="slidenum">
              <a:rPr lang="en-US" smtClean="0"/>
              <a:t>‹#›</a:t>
            </a:fld>
            <a:endParaRPr lang="en-US"/>
          </a:p>
        </p:txBody>
      </p:sp>
    </p:spTree>
    <p:extLst>
      <p:ext uri="{BB962C8B-B14F-4D97-AF65-F5344CB8AC3E}">
        <p14:creationId xmlns:p14="http://schemas.microsoft.com/office/powerpoint/2010/main" val="14560883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ransition>
    <p:wipe dir="r"/>
  </p:transition>
  <p:hf hdr="0" ftr="0" dt="0"/>
  <p:txStyles>
    <p:titleStyle>
      <a:lvl1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2pPr>
      <a:lvl3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3pPr>
      <a:lvl4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4pPr>
      <a:lvl5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5pPr>
      <a:lvl6pPr marL="4572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6pPr>
      <a:lvl7pPr marL="9144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7pPr>
      <a:lvl8pPr marL="13716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8pPr>
      <a:lvl9pPr marL="18288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386B1-3EC9-45FB-9893-DF138892B8CC}" type="datetime1">
              <a:rPr lang="en-US" smtClean="0"/>
              <a:t>3/29/2022</a:t>
            </a:fld>
            <a:endParaRPr lang="en-US"/>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A7E0A-3DCC-4C45-A60B-3AB861C2F9C3}" type="slidenum">
              <a:rPr lang="en-US" smtClean="0"/>
              <a:t>‹#›</a:t>
            </a:fld>
            <a:endParaRPr lang="en-US"/>
          </a:p>
        </p:txBody>
      </p:sp>
    </p:spTree>
    <p:extLst>
      <p:ext uri="{BB962C8B-B14F-4D97-AF65-F5344CB8AC3E}">
        <p14:creationId xmlns:p14="http://schemas.microsoft.com/office/powerpoint/2010/main" val="93367231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C332B5-EF5B-4E4A-BD37-FF4CF237FCBF}" type="datetime1">
              <a:rPr lang="en-US" smtClean="0"/>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8245F-154A-47FC-A0A5-B2F7670B3091}" type="slidenum">
              <a:rPr lang="en-US" smtClean="0"/>
              <a:t>‹#›</a:t>
            </a:fld>
            <a:endParaRPr lang="en-US"/>
          </a:p>
        </p:txBody>
      </p:sp>
    </p:spTree>
    <p:extLst>
      <p:ext uri="{BB962C8B-B14F-4D97-AF65-F5344CB8AC3E}">
        <p14:creationId xmlns:p14="http://schemas.microsoft.com/office/powerpoint/2010/main" val="40279068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4620B-906F-4E49-B8EF-CA2BF0FB92E6}" type="datetime1">
              <a:rPr lang="en-US" smtClean="0">
                <a:solidFill>
                  <a:srgbClr val="000000">
                    <a:tint val="75000"/>
                  </a:srgbClr>
                </a:solidFill>
              </a:rPr>
              <a:t>3/29/2022</a:t>
            </a:fld>
            <a:endParaRPr lang="en-US">
              <a:solidFill>
                <a:srgbClr val="000000">
                  <a:tint val="75000"/>
                </a:srgbClr>
              </a:solidFill>
            </a:endParaRPr>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5" name="Slide Number Placeholder 4"/>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A7E0A-3DCC-4C45-A60B-3AB861C2F9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87502611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microsoft.com/office/2007/relationships/hdphoto" Target="../media/hdphoto12.wdp"/></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microsoft.com/office/2007/relationships/hdphoto" Target="../media/hdphoto13.wdp"/></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microsoft.com/office/2007/relationships/hdphoto" Target="../media/hdphoto14.wdp"/></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microsoft.com/office/2007/relationships/hdphoto" Target="../media/hdphoto18.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microsoft.com/office/2007/relationships/hdphoto" Target="../media/hdphoto19.wdp"/></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0.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53.xml"/><Relationship Id="rId4" Type="http://schemas.microsoft.com/office/2007/relationships/hdphoto" Target="../media/hdphoto2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7.xml"/><Relationship Id="rId4" Type="http://schemas.microsoft.com/office/2007/relationships/hdphoto" Target="../media/hdphoto2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66.xml"/><Relationship Id="rId4" Type="http://schemas.microsoft.com/office/2007/relationships/hdphoto" Target="../media/hdphoto23.wdp"/></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8.xml"/><Relationship Id="rId4" Type="http://schemas.microsoft.com/office/2007/relationships/hdphoto" Target="../media/hdphoto24.wdp"/></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37.xml"/><Relationship Id="rId4" Type="http://schemas.microsoft.com/office/2007/relationships/hdphoto" Target="../media/hdphoto25.wdp"/></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37.xml"/><Relationship Id="rId4" Type="http://schemas.microsoft.com/office/2007/relationships/hdphoto" Target="../media/hdphoto26.wdp"/></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microsoft.com/office/2007/relationships/hdphoto" Target="../media/hdphoto27.wdp"/></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37.xml"/><Relationship Id="rId6" Type="http://schemas.microsoft.com/office/2007/relationships/hdphoto" Target="../media/hdphoto29.wdp"/><Relationship Id="rId5" Type="http://schemas.openxmlformats.org/officeDocument/2006/relationships/image" Target="../media/image34.png"/><Relationship Id="rId4" Type="http://schemas.microsoft.com/office/2007/relationships/hdphoto" Target="../media/hdphoto28.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7.xml"/><Relationship Id="rId4" Type="http://schemas.microsoft.com/office/2007/relationships/hdphoto" Target="../media/hdphoto30.wdp"/></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7.xml"/><Relationship Id="rId5" Type="http://schemas.microsoft.com/office/2007/relationships/hdphoto" Target="../media/hdphoto31.wdp"/><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533400" y="1371600"/>
            <a:ext cx="7772400" cy="5132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20-1: </a:t>
            </a:r>
            <a:r>
              <a:rPr lang="en-US" altLang="en-US" sz="2200" b="0" dirty="0">
                <a:solidFill>
                  <a:srgbClr val="000000"/>
                </a:solidFill>
                <a:effectLst/>
                <a:latin typeface="Liberation Sans" panose="020B0604020202020204" pitchFamily="34" charset="0"/>
              </a:rPr>
              <a:t>Decision-making and incremental analysis</a:t>
            </a: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20-2: </a:t>
            </a:r>
            <a:r>
              <a:rPr lang="en-US" altLang="en-US" sz="2200" b="0" dirty="0">
                <a:solidFill>
                  <a:srgbClr val="000000"/>
                </a:solidFill>
                <a:effectLst/>
                <a:latin typeface="Liberation Sans" panose="020B0604020202020204" pitchFamily="34" charset="0"/>
              </a:rPr>
              <a:t>Special orders</a:t>
            </a:r>
            <a:endParaRPr lang="en-US" altLang="en-US" sz="2200" dirty="0">
              <a:solidFill>
                <a:srgbClr val="000000"/>
              </a:solidFill>
              <a:effectLst/>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20-3: </a:t>
            </a:r>
            <a:r>
              <a:rPr lang="en-US" altLang="en-US" sz="2200" b="0" dirty="0">
                <a:solidFill>
                  <a:srgbClr val="000000"/>
                </a:solidFill>
                <a:effectLst/>
                <a:latin typeface="Liberation Sans" panose="020B0604020202020204" pitchFamily="34" charset="0"/>
              </a:rPr>
              <a:t>Make or buy </a:t>
            </a:r>
            <a:endParaRPr lang="en-US" altLang="en-US" sz="2200" dirty="0">
              <a:solidFill>
                <a:srgbClr val="000000"/>
              </a:solidFill>
              <a:effectLst/>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20-4: </a:t>
            </a:r>
            <a:r>
              <a:rPr lang="en-US" altLang="en-US" sz="2200" b="0" dirty="0">
                <a:solidFill>
                  <a:srgbClr val="000000"/>
                </a:solidFill>
                <a:effectLst/>
                <a:latin typeface="Liberation Sans" panose="020B0604020202020204" pitchFamily="34" charset="0"/>
              </a:rPr>
              <a:t>Sell or process further</a:t>
            </a:r>
            <a:endParaRPr lang="en-US" altLang="en-US" sz="2200" dirty="0">
              <a:solidFill>
                <a:srgbClr val="000000"/>
              </a:solidFill>
              <a:effectLst/>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20-6: </a:t>
            </a:r>
            <a:r>
              <a:rPr lang="en-US" altLang="en-US" sz="2200" b="0" dirty="0">
                <a:solidFill>
                  <a:srgbClr val="000000"/>
                </a:solidFill>
                <a:effectLst/>
                <a:latin typeface="Liberation Sans" panose="020B0604020202020204" pitchFamily="34" charset="0"/>
              </a:rPr>
              <a:t>Eliminate unprofitable segment or product</a:t>
            </a:r>
            <a:endParaRPr lang="en-US" altLang="en-US" sz="2200" dirty="0">
              <a:solidFill>
                <a:srgbClr val="000000"/>
              </a:solidFill>
              <a:effectLst/>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21-1: </a:t>
            </a:r>
            <a:r>
              <a:rPr lang="en-US" altLang="en-US" sz="2200" b="0" dirty="0">
                <a:solidFill>
                  <a:srgbClr val="000000"/>
                </a:solidFill>
                <a:effectLst/>
                <a:latin typeface="Liberation Sans" panose="020B0604020202020204" pitchFamily="34" charset="0"/>
              </a:rPr>
              <a:t>Target costing</a:t>
            </a:r>
            <a:endParaRPr lang="en-US" altLang="en-US" sz="2200" dirty="0">
              <a:solidFill>
                <a:srgbClr val="000000"/>
              </a:solidFill>
              <a:effectLst/>
              <a:latin typeface="Liberation Sans" panose="020B0604020202020204" pitchFamily="34" charset="0"/>
            </a:endParaRPr>
          </a:p>
          <a:p>
            <a:pPr>
              <a:lnSpc>
                <a:spcPct val="125000"/>
              </a:lnSpc>
              <a:spcBef>
                <a:spcPts val="1200"/>
              </a:spcBef>
              <a:buClr>
                <a:srgbClr val="800000"/>
              </a:buClr>
              <a:buSzPct val="80000"/>
              <a:buFont typeface="Wingdings" pitchFamily="2" charset="2"/>
              <a:buNone/>
            </a:pPr>
            <a:r>
              <a:rPr lang="en-US" altLang="en-US" sz="2200" dirty="0">
                <a:solidFill>
                  <a:srgbClr val="000000"/>
                </a:solidFill>
                <a:effectLst/>
                <a:latin typeface="Liberation Sans" panose="020B0604020202020204" pitchFamily="34" charset="0"/>
              </a:rPr>
              <a:t>L.O. 21-2: </a:t>
            </a:r>
            <a:r>
              <a:rPr lang="en-US" altLang="en-US" sz="2200" b="0" dirty="0">
                <a:solidFill>
                  <a:srgbClr val="000000"/>
                </a:solidFill>
                <a:effectLst/>
                <a:latin typeface="Liberation Sans" panose="020B0604020202020204" pitchFamily="34" charset="0"/>
              </a:rPr>
              <a:t>Cost-plus and variable-cost pricing</a:t>
            </a:r>
            <a:endParaRPr lang="en-US" altLang="en-US" sz="2200" dirty="0">
              <a:solidFill>
                <a:srgbClr val="000000"/>
              </a:solidFill>
              <a:effectLst/>
              <a:latin typeface="Liberation Sans" panose="020B0604020202020204" pitchFamily="34" charset="0"/>
            </a:endParaRP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b="1" dirty="0">
                <a:effectLst/>
                <a:latin typeface="Liberation Sans" panose="020B0604020202020204" pitchFamily="34" charset="0"/>
              </a:rPr>
              <a:t>Lecture</a:t>
            </a:r>
          </a:p>
        </p:txBody>
      </p:sp>
      <p:sp>
        <p:nvSpPr>
          <p:cNvPr id="7" name="Rectangle 5"/>
          <p:cNvSpPr>
            <a:spLocks noChangeArrowheads="1"/>
          </p:cNvSpPr>
          <p:nvPr/>
        </p:nvSpPr>
        <p:spPr bwMode="auto">
          <a:xfrm>
            <a:off x="2540000" y="274320"/>
            <a:ext cx="62411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Incremental Analysis &amp; Pricing</a:t>
            </a:r>
          </a:p>
        </p:txBody>
      </p:sp>
      <p:sp>
        <p:nvSpPr>
          <p:cNvPr id="8" name="Oval 7"/>
          <p:cNvSpPr/>
          <p:nvPr/>
        </p:nvSpPr>
        <p:spPr bwMode="auto">
          <a:xfrm>
            <a:off x="1524000" y="485775"/>
            <a:ext cx="870858" cy="514350"/>
          </a:xfrm>
          <a:prstGeom prst="ellipse">
            <a:avLst/>
          </a:prstGeom>
          <a:solidFill>
            <a:srgbClr val="A50021"/>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r>
              <a:rPr lang="en-US" sz="2800" b="1" dirty="0">
                <a:solidFill>
                  <a:srgbClr val="FFFFFF"/>
                </a:solidFill>
                <a:effectLst/>
                <a:latin typeface="Liberation Sans" panose="020B0604020202020204" pitchFamily="34" charset="0"/>
              </a:rPr>
              <a:t>9</a:t>
            </a:r>
          </a:p>
        </p:txBody>
      </p:sp>
      <p:sp>
        <p:nvSpPr>
          <p:cNvPr id="2" name="Slide Number Placeholder 1"/>
          <p:cNvSpPr>
            <a:spLocks noGrp="1"/>
          </p:cNvSpPr>
          <p:nvPr>
            <p:ph type="sldNum" sz="quarter" idx="12"/>
          </p:nvPr>
        </p:nvSpPr>
        <p:spPr/>
        <p:txBody>
          <a:bodyPr/>
          <a:lstStyle/>
          <a:p>
            <a:fld id="{EC8E43F6-6984-4340-90A5-19E2164B5CA1}" type="slidenum">
              <a:rPr lang="en-US" smtClean="0"/>
              <a:t>1</a:t>
            </a:fld>
            <a:endParaRPr lang="en-US" dirty="0"/>
          </a:p>
        </p:txBody>
      </p:sp>
    </p:spTree>
    <p:extLst>
      <p:ext uri="{BB962C8B-B14F-4D97-AF65-F5344CB8AC3E}">
        <p14:creationId xmlns:p14="http://schemas.microsoft.com/office/powerpoint/2010/main" val="333228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609599" y="381000"/>
            <a:ext cx="7924801" cy="301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400">
                <a:solidFill>
                  <a:schemeClr val="tx1"/>
                </a:solidFill>
                <a:latin typeface="Times New Roman" pitchFamily="18" charset="0"/>
              </a:defRPr>
            </a:lvl1pPr>
            <a:lvl2pPr marL="742950" indent="-285750">
              <a:tabLst>
                <a:tab pos="2057400" algn="l"/>
              </a:tabLst>
              <a:defRPr sz="2400">
                <a:solidFill>
                  <a:schemeClr val="tx1"/>
                </a:solidFill>
                <a:latin typeface="Times New Roman" pitchFamily="18" charset="0"/>
              </a:defRPr>
            </a:lvl2pPr>
            <a:lvl3pPr marL="1143000" indent="-228600">
              <a:tabLst>
                <a:tab pos="2057400" algn="l"/>
              </a:tabLst>
              <a:defRPr sz="2400">
                <a:solidFill>
                  <a:schemeClr val="tx1"/>
                </a:solidFill>
                <a:latin typeface="Times New Roman" pitchFamily="18" charset="0"/>
              </a:defRPr>
            </a:lvl3pPr>
            <a:lvl4pPr marL="1600200" indent="-228600">
              <a:tabLst>
                <a:tab pos="2057400" algn="l"/>
              </a:tabLst>
              <a:defRPr sz="2400">
                <a:solidFill>
                  <a:schemeClr val="tx1"/>
                </a:solidFill>
                <a:latin typeface="Times New Roman" pitchFamily="18" charset="0"/>
              </a:defRPr>
            </a:lvl4pPr>
            <a:lvl5pPr marL="2057400" indent="-228600">
              <a:tabLst>
                <a:tab pos="2057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2057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2057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2057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2057400" algn="l"/>
              </a:tabLst>
              <a:defRPr sz="2400">
                <a:solidFill>
                  <a:schemeClr val="tx1"/>
                </a:solidFill>
                <a:latin typeface="Times New Roman" pitchFamily="18" charset="0"/>
              </a:defRPr>
            </a:lvl9pPr>
          </a:lstStyle>
          <a:p>
            <a:pPr algn="l">
              <a:lnSpc>
                <a:spcPct val="120000"/>
              </a:lnSpc>
              <a:spcBef>
                <a:spcPct val="40000"/>
              </a:spcBef>
            </a:pPr>
            <a:r>
              <a:rPr lang="en-US" sz="2000" dirty="0">
                <a:effectLst/>
                <a:latin typeface="Liberation Sans" panose="020B0604020202020204" pitchFamily="34" charset="0"/>
              </a:rPr>
              <a:t>The company currently follows Option 1, with revenues of $80,000 per year, maintenance expenses of $5,000 per year, and operating expenses of $38,000 per year. Option 2 provides revenues of $80,000 per year, maintenance expenses of $12,000 per year, and operating expenses of $32,000 per year. Option 1 employs a piece of equipment that was upgraded 2 years ago at a cost of $22,000. If Option 2 is chosen, it will free up resources that will increase revenues by $3,000. </a:t>
            </a:r>
            <a:endParaRPr lang="en-US" altLang="en-US" sz="2000" dirty="0">
              <a:effectLst/>
              <a:latin typeface="Liberation Sans" panose="020B0604020202020204" pitchFamily="34" charset="0"/>
            </a:endParaRPr>
          </a:p>
        </p:txBody>
      </p:sp>
      <p:pic>
        <p:nvPicPr>
          <p:cNvPr id="161795"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90286" y="3581400"/>
            <a:ext cx="8636000" cy="2657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Rectangle 1"/>
          <p:cNvSpPr/>
          <p:nvPr/>
        </p:nvSpPr>
        <p:spPr bwMode="auto">
          <a:xfrm>
            <a:off x="3048000" y="45720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18" name="Rectangle 17"/>
          <p:cNvSpPr/>
          <p:nvPr/>
        </p:nvSpPr>
        <p:spPr bwMode="auto">
          <a:xfrm>
            <a:off x="3048000" y="48006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19" name="Rectangle 18"/>
          <p:cNvSpPr/>
          <p:nvPr/>
        </p:nvSpPr>
        <p:spPr bwMode="auto">
          <a:xfrm>
            <a:off x="3048000" y="50292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20" name="Rectangle 19"/>
          <p:cNvSpPr/>
          <p:nvPr/>
        </p:nvSpPr>
        <p:spPr bwMode="auto">
          <a:xfrm>
            <a:off x="3048000" y="52578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21" name="Rectangle 20"/>
          <p:cNvSpPr/>
          <p:nvPr/>
        </p:nvSpPr>
        <p:spPr bwMode="auto">
          <a:xfrm>
            <a:off x="3048000" y="54864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22" name="Rectangle 21"/>
          <p:cNvSpPr/>
          <p:nvPr/>
        </p:nvSpPr>
        <p:spPr bwMode="auto">
          <a:xfrm>
            <a:off x="3048000" y="5715000"/>
            <a:ext cx="5791200" cy="22860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Comic Sans MS" pitchFamily="66" charset="0"/>
            </a:endParaRPr>
          </a:p>
        </p:txBody>
      </p:sp>
      <p:sp>
        <p:nvSpPr>
          <p:cNvPr id="3" name="Slide Number Placeholder 2"/>
          <p:cNvSpPr>
            <a:spLocks noGrp="1"/>
          </p:cNvSpPr>
          <p:nvPr>
            <p:ph type="sldNum" sz="quarter" idx="12"/>
          </p:nvPr>
        </p:nvSpPr>
        <p:spPr/>
        <p:txBody>
          <a:bodyPr/>
          <a:lstStyle/>
          <a:p>
            <a:fld id="{E0E5CC96-C8C0-4B75-853D-1CD0737A9069}" type="slidenum">
              <a:rPr lang="en-US" smtClean="0"/>
              <a:t>10</a:t>
            </a:fld>
            <a:endParaRPr lang="en-US"/>
          </a:p>
        </p:txBody>
      </p:sp>
    </p:spTree>
    <p:extLst>
      <p:ext uri="{BB962C8B-B14F-4D97-AF65-F5344CB8AC3E}">
        <p14:creationId xmlns:p14="http://schemas.microsoft.com/office/powerpoint/2010/main" val="7394786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20-2</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Special Orders</a:t>
            </a:r>
          </a:p>
        </p:txBody>
      </p:sp>
      <p:sp>
        <p:nvSpPr>
          <p:cNvPr id="2" name="Slide Number Placeholder 1"/>
          <p:cNvSpPr>
            <a:spLocks noGrp="1"/>
          </p:cNvSpPr>
          <p:nvPr>
            <p:ph type="sldNum" sz="quarter" idx="12"/>
          </p:nvPr>
        </p:nvSpPr>
        <p:spPr/>
        <p:txBody>
          <a:bodyPr/>
          <a:lstStyle/>
          <a:p>
            <a:fld id="{4918245F-154A-47FC-A0A5-B2F7670B3091}" type="slidenum">
              <a:rPr lang="en-US" smtClean="0"/>
              <a:t>11</a:t>
            </a:fld>
            <a:endParaRPr lang="en-US"/>
          </a:p>
        </p:txBody>
      </p:sp>
    </p:spTree>
    <p:extLst>
      <p:ext uri="{BB962C8B-B14F-4D97-AF65-F5344CB8AC3E}">
        <p14:creationId xmlns:p14="http://schemas.microsoft.com/office/powerpoint/2010/main" val="374539481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47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Accept an order at a special price</a:t>
            </a:r>
            <a:endParaRPr lang="en-US" altLang="en-US" sz="1800" b="0"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12</a:t>
            </a:fld>
            <a:endParaRPr lang="en-US"/>
          </a:p>
        </p:txBody>
      </p:sp>
    </p:spTree>
    <p:extLst>
      <p:ext uri="{BB962C8B-B14F-4D97-AF65-F5344CB8AC3E}">
        <p14:creationId xmlns:p14="http://schemas.microsoft.com/office/powerpoint/2010/main" val="301261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6"/>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Accept a Special Order</a:t>
            </a:r>
          </a:p>
        </p:txBody>
      </p:sp>
      <p:sp>
        <p:nvSpPr>
          <p:cNvPr id="6" name="Rectangle 3"/>
          <p:cNvSpPr>
            <a:spLocks noGrp="1" noChangeArrowheads="1"/>
          </p:cNvSpPr>
          <p:nvPr>
            <p:ph type="body" sz="half" idx="1"/>
          </p:nvPr>
        </p:nvSpPr>
        <p:spPr bwMode="auto">
          <a:xfrm>
            <a:off x="533400" y="1371600"/>
            <a:ext cx="7772400" cy="34290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Obtain additional business by accepting a special order.</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Assumes that sales of products in other markets are not affected by special order.</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Assumes that company is not operating at full capacity.</a:t>
            </a:r>
          </a:p>
        </p:txBody>
      </p:sp>
      <p:sp>
        <p:nvSpPr>
          <p:cNvPr id="2" name="Slide Number Placeholder 1"/>
          <p:cNvSpPr>
            <a:spLocks noGrp="1"/>
          </p:cNvSpPr>
          <p:nvPr>
            <p:ph type="sldNum" sz="quarter" idx="12"/>
          </p:nvPr>
        </p:nvSpPr>
        <p:spPr/>
        <p:txBody>
          <a:bodyPr/>
          <a:lstStyle/>
          <a:p>
            <a:fld id="{4918245F-154A-47FC-A0A5-B2F7670B3091}" type="slidenum">
              <a:rPr lang="en-US" smtClean="0"/>
              <a:t>13</a:t>
            </a:fld>
            <a:endParaRPr lang="en-US"/>
          </a:p>
        </p:txBody>
      </p:sp>
    </p:spTree>
    <p:extLst>
      <p:ext uri="{BB962C8B-B14F-4D97-AF65-F5344CB8AC3E}">
        <p14:creationId xmlns:p14="http://schemas.microsoft.com/office/powerpoint/2010/main" val="4134071510"/>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sz="half" idx="1"/>
          </p:nvPr>
        </p:nvSpPr>
        <p:spPr bwMode="auto">
          <a:xfrm>
            <a:off x="533400" y="1295400"/>
            <a:ext cx="8077200" cy="5184368"/>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spAutoFit/>
          </a:bodyPr>
          <a:lstStyle/>
          <a:p>
            <a:pPr marL="0" indent="0">
              <a:lnSpc>
                <a:spcPct val="130000"/>
              </a:lnSpc>
              <a:spcBef>
                <a:spcPct val="40000"/>
              </a:spcBef>
              <a:buFont typeface="Wingdings" pitchFamily="2" charset="2"/>
              <a:buNone/>
            </a:pPr>
            <a:r>
              <a:rPr lang="en-US" altLang="en-US" sz="2100" dirty="0">
                <a:solidFill>
                  <a:schemeClr val="tx1"/>
                </a:solidFill>
                <a:effectLst/>
                <a:latin typeface="Liberation Sans" panose="020B0604020202020204" pitchFamily="34" charset="0"/>
              </a:rPr>
              <a:t>Illustration:</a:t>
            </a:r>
            <a:r>
              <a:rPr lang="en-US" altLang="en-US" sz="2100" b="0" dirty="0">
                <a:solidFill>
                  <a:schemeClr val="tx1"/>
                </a:solidFill>
                <a:effectLst/>
                <a:latin typeface="Liberation Sans" panose="020B0604020202020204" pitchFamily="34" charset="0"/>
              </a:rPr>
              <a:t>  Sunbelt Company produces 100,000 Smoothie blenders per month, which is 80% of plant capacity. The following table shows basic information of the blenders.</a:t>
            </a:r>
          </a:p>
          <a:p>
            <a:pPr marL="0" indent="0">
              <a:lnSpc>
                <a:spcPct val="130000"/>
              </a:lnSpc>
              <a:spcBef>
                <a:spcPct val="40000"/>
              </a:spcBef>
              <a:buFont typeface="Wingdings" pitchFamily="2" charset="2"/>
              <a:buNone/>
            </a:pPr>
            <a:endParaRPr lang="en-US" altLang="en-US" sz="2100" b="0" dirty="0">
              <a:solidFill>
                <a:schemeClr val="tx1"/>
              </a:solidFill>
              <a:effectLst/>
              <a:latin typeface="Liberation Sans" panose="020B0604020202020204" pitchFamily="34" charset="0"/>
            </a:endParaRPr>
          </a:p>
          <a:p>
            <a:pPr marL="0" indent="0">
              <a:lnSpc>
                <a:spcPct val="130000"/>
              </a:lnSpc>
              <a:spcBef>
                <a:spcPct val="40000"/>
              </a:spcBef>
              <a:buFont typeface="Wingdings" pitchFamily="2" charset="2"/>
              <a:buNone/>
            </a:pPr>
            <a:endParaRPr lang="en-US" altLang="en-US" sz="2100" b="0" dirty="0">
              <a:solidFill>
                <a:schemeClr val="tx1"/>
              </a:solidFill>
              <a:effectLst/>
              <a:latin typeface="Liberation Sans" panose="020B0604020202020204" pitchFamily="34" charset="0"/>
            </a:endParaRPr>
          </a:p>
          <a:p>
            <a:pPr marL="0" indent="0">
              <a:lnSpc>
                <a:spcPct val="130000"/>
              </a:lnSpc>
              <a:spcBef>
                <a:spcPct val="40000"/>
              </a:spcBef>
              <a:buFont typeface="Wingdings" pitchFamily="2" charset="2"/>
              <a:buNone/>
            </a:pPr>
            <a:endParaRPr lang="en-US" altLang="en-US" sz="2100" b="0" dirty="0">
              <a:solidFill>
                <a:schemeClr val="tx1"/>
              </a:solidFill>
              <a:effectLst/>
              <a:latin typeface="Liberation Sans" panose="020B0604020202020204" pitchFamily="34" charset="0"/>
            </a:endParaRPr>
          </a:p>
          <a:p>
            <a:pPr marL="0" indent="0">
              <a:lnSpc>
                <a:spcPct val="130000"/>
              </a:lnSpc>
              <a:spcBef>
                <a:spcPct val="40000"/>
              </a:spcBef>
              <a:buFont typeface="Wingdings" pitchFamily="2" charset="2"/>
              <a:buNone/>
            </a:pPr>
            <a:r>
              <a:rPr lang="en-US" altLang="en-US" sz="2100" b="0" dirty="0">
                <a:solidFill>
                  <a:schemeClr val="tx1"/>
                </a:solidFill>
                <a:effectLst/>
                <a:latin typeface="Liberation Sans" panose="020B0604020202020204" pitchFamily="34" charset="0"/>
              </a:rPr>
              <a:t>Sunbelt has an offer from Kensington Co. (a foreign wholesaler) to purchase an additional 2,000 blenders at $11 per unit. Acceptance of the offer would not affect normal sales of the product, and the additional units can be manufactured without increasing plant capacity. </a:t>
            </a:r>
            <a:r>
              <a:rPr lang="en-US" altLang="en-US" sz="2100" dirty="0">
                <a:solidFill>
                  <a:schemeClr val="tx1"/>
                </a:solidFill>
                <a:effectLst/>
                <a:latin typeface="Liberation Sans" panose="020B0604020202020204" pitchFamily="34" charset="0"/>
              </a:rPr>
              <a:t>What should management do?</a:t>
            </a:r>
          </a:p>
        </p:txBody>
      </p:sp>
      <p:sp>
        <p:nvSpPr>
          <p:cNvPr id="1536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6"/>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Accept a Special Order</a:t>
            </a:r>
          </a:p>
        </p:txBody>
      </p:sp>
      <p:sp>
        <p:nvSpPr>
          <p:cNvPr id="2" name="Slide Number Placeholder 1"/>
          <p:cNvSpPr>
            <a:spLocks noGrp="1"/>
          </p:cNvSpPr>
          <p:nvPr>
            <p:ph type="sldNum" sz="quarter" idx="12"/>
          </p:nvPr>
        </p:nvSpPr>
        <p:spPr/>
        <p:txBody>
          <a:bodyPr/>
          <a:lstStyle/>
          <a:p>
            <a:fld id="{E0E5CC96-C8C0-4B75-853D-1CD0737A9069}" type="slidenum">
              <a:rPr lang="en-US" smtClean="0"/>
              <a:t>14</a:t>
            </a:fld>
            <a:endParaRPr lang="en-US"/>
          </a:p>
        </p:txBody>
      </p:sp>
      <p:graphicFrame>
        <p:nvGraphicFramePr>
          <p:cNvPr id="3" name="Table 3">
            <a:extLst>
              <a:ext uri="{FF2B5EF4-FFF2-40B4-BE49-F238E27FC236}">
                <a16:creationId xmlns:a16="http://schemas.microsoft.com/office/drawing/2014/main" id="{21D232F7-1A30-413F-AA9D-2665F954CF9B}"/>
              </a:ext>
            </a:extLst>
          </p:cNvPr>
          <p:cNvGraphicFramePr>
            <a:graphicFrameLocks noGrp="1"/>
          </p:cNvGraphicFramePr>
          <p:nvPr>
            <p:extLst>
              <p:ext uri="{D42A27DB-BD31-4B8C-83A1-F6EECF244321}">
                <p14:modId xmlns:p14="http://schemas.microsoft.com/office/powerpoint/2010/main" val="3445106239"/>
              </p:ext>
            </p:extLst>
          </p:nvPr>
        </p:nvGraphicFramePr>
        <p:xfrm>
          <a:off x="533400" y="2713355"/>
          <a:ext cx="8077200" cy="1112520"/>
        </p:xfrm>
        <a:graphic>
          <a:graphicData uri="http://schemas.openxmlformats.org/drawingml/2006/table">
            <a:tbl>
              <a:tblPr firstRow="1" bandRow="1">
                <a:tableStyleId>{2D5ABB26-0587-4C30-8999-92F81FD0307C}</a:tableStyleId>
              </a:tblPr>
              <a:tblGrid>
                <a:gridCol w="4038600">
                  <a:extLst>
                    <a:ext uri="{9D8B030D-6E8A-4147-A177-3AD203B41FA5}">
                      <a16:colId xmlns:a16="http://schemas.microsoft.com/office/drawing/2014/main" val="3429697381"/>
                    </a:ext>
                  </a:extLst>
                </a:gridCol>
                <a:gridCol w="4038600">
                  <a:extLst>
                    <a:ext uri="{9D8B030D-6E8A-4147-A177-3AD203B41FA5}">
                      <a16:colId xmlns:a16="http://schemas.microsoft.com/office/drawing/2014/main" val="4206593582"/>
                    </a:ext>
                  </a:extLst>
                </a:gridCol>
              </a:tblGrid>
              <a:tr h="370840">
                <a:tc>
                  <a:txBody>
                    <a:bodyPr/>
                    <a:lstStyle/>
                    <a:p>
                      <a:r>
                        <a:rPr lang="en-US" dirty="0"/>
                        <a:t>Variable manufacturing costs per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5979387"/>
                  </a:ext>
                </a:extLst>
              </a:tr>
              <a:tr h="370840">
                <a:tc>
                  <a:txBody>
                    <a:bodyPr/>
                    <a:lstStyle/>
                    <a:p>
                      <a:r>
                        <a:rPr lang="en-US" dirty="0"/>
                        <a:t>Fixed manufacturing costs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194220"/>
                  </a:ext>
                </a:extLst>
              </a:tr>
              <a:tr h="370840">
                <a:tc>
                  <a:txBody>
                    <a:bodyPr/>
                    <a:lstStyle/>
                    <a:p>
                      <a:r>
                        <a:rPr lang="en-US" dirty="0"/>
                        <a:t>Selling price per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1985572"/>
                  </a:ext>
                </a:extLst>
              </a:tr>
            </a:tbl>
          </a:graphicData>
        </a:graphic>
      </p:graphicFrame>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3161078"/>
            <a:ext cx="8382000" cy="176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7496" name="Rectangle 8"/>
          <p:cNvSpPr>
            <a:spLocks noGrp="1" noChangeArrowheads="1"/>
          </p:cNvSpPr>
          <p:nvPr>
            <p:ph type="body" sz="half" idx="1"/>
          </p:nvPr>
        </p:nvSpPr>
        <p:spPr>
          <a:xfrm>
            <a:off x="539262" y="4921615"/>
            <a:ext cx="8153400" cy="1981200"/>
          </a:xfrm>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20000"/>
              </a:lnSpc>
              <a:spcBef>
                <a:spcPct val="60000"/>
              </a:spcBef>
              <a:buClr>
                <a:schemeClr val="accent6">
                  <a:lumMod val="50000"/>
                </a:schemeClr>
              </a:buClr>
              <a:buSzPct val="80000"/>
              <a:buFont typeface="Wingdings" pitchFamily="2" charset="2"/>
              <a:buChar char="u"/>
              <a:defRPr/>
            </a:pPr>
            <a:r>
              <a:rPr lang="en-US" sz="2000" dirty="0">
                <a:solidFill>
                  <a:schemeClr val="tx1"/>
                </a:solidFill>
                <a:effectLst/>
                <a:latin typeface="Liberation Sans" panose="020B0604020202020204" pitchFamily="34" charset="0"/>
              </a:rPr>
              <a:t>Fixed costs</a:t>
            </a:r>
            <a:r>
              <a:rPr lang="en-US" sz="2000" b="0" dirty="0">
                <a:solidFill>
                  <a:schemeClr val="tx1"/>
                </a:solidFill>
                <a:effectLst/>
                <a:latin typeface="Liberation Sans" panose="020B0604020202020204" pitchFamily="34" charset="0"/>
              </a:rPr>
              <a:t> do not change since within existing capacity – thus fixed costs are </a:t>
            </a:r>
            <a:r>
              <a:rPr lang="en-US" sz="2000" dirty="0">
                <a:solidFill>
                  <a:schemeClr val="tx1"/>
                </a:solidFill>
                <a:effectLst/>
                <a:latin typeface="Liberation Sans" panose="020B0604020202020204" pitchFamily="34" charset="0"/>
              </a:rPr>
              <a:t>not relevant</a:t>
            </a:r>
            <a:r>
              <a:rPr lang="en-US" sz="2000" b="0" dirty="0">
                <a:solidFill>
                  <a:schemeClr val="tx1"/>
                </a:solidFill>
                <a:effectLst/>
                <a:latin typeface="Liberation Sans" panose="020B0604020202020204" pitchFamily="34" charset="0"/>
              </a:rPr>
              <a:t>.</a:t>
            </a:r>
          </a:p>
          <a:p>
            <a:pPr marL="457200" indent="-457200">
              <a:lnSpc>
                <a:spcPct val="120000"/>
              </a:lnSpc>
              <a:spcBef>
                <a:spcPct val="60000"/>
              </a:spcBef>
              <a:buClr>
                <a:schemeClr val="accent6">
                  <a:lumMod val="50000"/>
                </a:schemeClr>
              </a:buClr>
              <a:buSzPct val="80000"/>
              <a:buFont typeface="Wingdings" pitchFamily="2" charset="2"/>
              <a:buChar char="u"/>
              <a:defRPr/>
            </a:pPr>
            <a:r>
              <a:rPr lang="en-US" sz="2000" dirty="0">
                <a:solidFill>
                  <a:schemeClr val="tx1"/>
                </a:solidFill>
                <a:effectLst/>
                <a:latin typeface="Liberation Sans" panose="020B0604020202020204" pitchFamily="34" charset="0"/>
              </a:rPr>
              <a:t>Variable manufacturing costs</a:t>
            </a:r>
            <a:r>
              <a:rPr lang="en-US" sz="2000" b="0" dirty="0">
                <a:solidFill>
                  <a:schemeClr val="tx1"/>
                </a:solidFill>
                <a:effectLst/>
                <a:latin typeface="Liberation Sans" panose="020B0604020202020204" pitchFamily="34" charset="0"/>
              </a:rPr>
              <a:t> and expected revenues change – thus both </a:t>
            </a:r>
            <a:r>
              <a:rPr lang="en-US" sz="2000" dirty="0">
                <a:solidFill>
                  <a:schemeClr val="tx1"/>
                </a:solidFill>
                <a:effectLst/>
                <a:latin typeface="Liberation Sans" panose="020B0604020202020204" pitchFamily="34" charset="0"/>
              </a:rPr>
              <a:t>are relevant</a:t>
            </a:r>
            <a:r>
              <a:rPr lang="en-US" sz="2000" b="0" dirty="0">
                <a:solidFill>
                  <a:schemeClr val="tx1"/>
                </a:solidFill>
                <a:effectLst/>
                <a:latin typeface="Liberation Sans" panose="020B0604020202020204" pitchFamily="34" charset="0"/>
              </a:rPr>
              <a:t> to the decision.</a:t>
            </a:r>
          </a:p>
        </p:txBody>
      </p:sp>
      <p:sp>
        <p:nvSpPr>
          <p:cNvPr id="1087498" name="Rectangle 10"/>
          <p:cNvSpPr>
            <a:spLocks noChangeArrowheads="1"/>
          </p:cNvSpPr>
          <p:nvPr/>
        </p:nvSpPr>
        <p:spPr bwMode="auto">
          <a:xfrm>
            <a:off x="3352800" y="39421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499" name="Rectangle 11"/>
          <p:cNvSpPr>
            <a:spLocks noChangeArrowheads="1"/>
          </p:cNvSpPr>
          <p:nvPr/>
        </p:nvSpPr>
        <p:spPr bwMode="auto">
          <a:xfrm>
            <a:off x="5257800" y="39421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0" name="Rectangle 12"/>
          <p:cNvSpPr>
            <a:spLocks noChangeArrowheads="1"/>
          </p:cNvSpPr>
          <p:nvPr/>
        </p:nvSpPr>
        <p:spPr bwMode="auto">
          <a:xfrm>
            <a:off x="7162800" y="39421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1" name="Rectangle 13"/>
          <p:cNvSpPr>
            <a:spLocks noChangeArrowheads="1"/>
          </p:cNvSpPr>
          <p:nvPr/>
        </p:nvSpPr>
        <p:spPr bwMode="auto">
          <a:xfrm>
            <a:off x="3352800" y="41707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2" name="Rectangle 14"/>
          <p:cNvSpPr>
            <a:spLocks noChangeArrowheads="1"/>
          </p:cNvSpPr>
          <p:nvPr/>
        </p:nvSpPr>
        <p:spPr bwMode="auto">
          <a:xfrm>
            <a:off x="5257800" y="41707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3" name="Rectangle 15"/>
          <p:cNvSpPr>
            <a:spLocks noChangeArrowheads="1"/>
          </p:cNvSpPr>
          <p:nvPr/>
        </p:nvSpPr>
        <p:spPr bwMode="auto">
          <a:xfrm>
            <a:off x="7162800" y="41707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4" name="Rectangle 16"/>
          <p:cNvSpPr>
            <a:spLocks noChangeArrowheads="1"/>
          </p:cNvSpPr>
          <p:nvPr/>
        </p:nvSpPr>
        <p:spPr bwMode="auto">
          <a:xfrm>
            <a:off x="3352800" y="44120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5" name="Rectangle 17"/>
          <p:cNvSpPr>
            <a:spLocks noChangeArrowheads="1"/>
          </p:cNvSpPr>
          <p:nvPr/>
        </p:nvSpPr>
        <p:spPr bwMode="auto">
          <a:xfrm>
            <a:off x="5257800" y="44120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87506" name="Rectangle 18"/>
          <p:cNvSpPr>
            <a:spLocks noChangeArrowheads="1"/>
          </p:cNvSpPr>
          <p:nvPr/>
        </p:nvSpPr>
        <p:spPr bwMode="auto">
          <a:xfrm>
            <a:off x="7162800" y="4412028"/>
            <a:ext cx="16764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640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9" name="Rectangle 18"/>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Accept a Special Order</a:t>
            </a:r>
          </a:p>
        </p:txBody>
      </p:sp>
      <p:sp>
        <p:nvSpPr>
          <p:cNvPr id="2" name="Slide Number Placeholder 1"/>
          <p:cNvSpPr>
            <a:spLocks noGrp="1"/>
          </p:cNvSpPr>
          <p:nvPr>
            <p:ph type="sldNum" sz="quarter" idx="12"/>
          </p:nvPr>
        </p:nvSpPr>
        <p:spPr/>
        <p:txBody>
          <a:bodyPr/>
          <a:lstStyle/>
          <a:p>
            <a:fld id="{E0E5CC96-C8C0-4B75-853D-1CD0737A9069}" type="slidenum">
              <a:rPr lang="en-US" smtClean="0"/>
              <a:t>15</a:t>
            </a:fld>
            <a:endParaRPr lang="en-US"/>
          </a:p>
        </p:txBody>
      </p:sp>
      <p:graphicFrame>
        <p:nvGraphicFramePr>
          <p:cNvPr id="16" name="Table 3">
            <a:extLst>
              <a:ext uri="{FF2B5EF4-FFF2-40B4-BE49-F238E27FC236}">
                <a16:creationId xmlns:a16="http://schemas.microsoft.com/office/drawing/2014/main" id="{71D22BF6-7CF9-4731-A09A-366BCD7F78F1}"/>
              </a:ext>
            </a:extLst>
          </p:cNvPr>
          <p:cNvGraphicFramePr>
            <a:graphicFrameLocks noGrp="1"/>
          </p:cNvGraphicFramePr>
          <p:nvPr>
            <p:extLst>
              <p:ext uri="{D42A27DB-BD31-4B8C-83A1-F6EECF244321}">
                <p14:modId xmlns:p14="http://schemas.microsoft.com/office/powerpoint/2010/main" val="464973507"/>
              </p:ext>
            </p:extLst>
          </p:nvPr>
        </p:nvGraphicFramePr>
        <p:xfrm>
          <a:off x="533400" y="1183942"/>
          <a:ext cx="8077200" cy="1854200"/>
        </p:xfrm>
        <a:graphic>
          <a:graphicData uri="http://schemas.openxmlformats.org/drawingml/2006/table">
            <a:tbl>
              <a:tblPr firstRow="1" bandRow="1">
                <a:tableStyleId>{2D5ABB26-0587-4C30-8999-92F81FD0307C}</a:tableStyleId>
              </a:tblPr>
              <a:tblGrid>
                <a:gridCol w="4038600">
                  <a:extLst>
                    <a:ext uri="{9D8B030D-6E8A-4147-A177-3AD203B41FA5}">
                      <a16:colId xmlns:a16="http://schemas.microsoft.com/office/drawing/2014/main" val="3429697381"/>
                    </a:ext>
                  </a:extLst>
                </a:gridCol>
                <a:gridCol w="4038600">
                  <a:extLst>
                    <a:ext uri="{9D8B030D-6E8A-4147-A177-3AD203B41FA5}">
                      <a16:colId xmlns:a16="http://schemas.microsoft.com/office/drawing/2014/main" val="4206593582"/>
                    </a:ext>
                  </a:extLst>
                </a:gridCol>
              </a:tblGrid>
              <a:tr h="370840">
                <a:tc>
                  <a:txBody>
                    <a:bodyPr/>
                    <a:lstStyle/>
                    <a:p>
                      <a:r>
                        <a:rPr lang="en-US" dirty="0"/>
                        <a:t>Variable manufacturing costs per unit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5979387"/>
                  </a:ext>
                </a:extLst>
              </a:tr>
              <a:tr h="370840">
                <a:tc>
                  <a:txBody>
                    <a:bodyPr/>
                    <a:lstStyle/>
                    <a:p>
                      <a:r>
                        <a:rPr lang="en-US" dirty="0"/>
                        <a:t>Fixed manufacturing costs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$400,000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194220"/>
                  </a:ext>
                </a:extLst>
              </a:tr>
              <a:tr h="370840">
                <a:tc>
                  <a:txBody>
                    <a:bodyPr/>
                    <a:lstStyle/>
                    <a:p>
                      <a:r>
                        <a:rPr lang="en-US" dirty="0"/>
                        <a:t>Selling price per unit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1985572"/>
                  </a:ext>
                </a:extLst>
              </a:tr>
              <a:tr h="370840">
                <a:tc>
                  <a:txBody>
                    <a:bodyPr/>
                    <a:lstStyle/>
                    <a:p>
                      <a:r>
                        <a:rPr lang="en-US" dirty="0"/>
                        <a:t>Units sold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100,000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5780732"/>
                  </a:ext>
                </a:extLst>
              </a:tr>
              <a:tr h="370840">
                <a:tc>
                  <a:txBody>
                    <a:bodyPr/>
                    <a:lstStyle/>
                    <a:p>
                      <a:r>
                        <a:rPr lang="en-US" dirty="0"/>
                        <a:t>New offer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en-US" sz="1800" b="0" dirty="0">
                          <a:solidFill>
                            <a:schemeClr val="tx1"/>
                          </a:solidFill>
                          <a:effectLst/>
                          <a:latin typeface="Liberation Sans" panose="020B0604020202020204" pitchFamily="34" charset="0"/>
                        </a:rPr>
                        <a:t>2,000 blenders at $11 per unit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7913888"/>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749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875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8750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8749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875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8750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8750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8750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8750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8749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8749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6" grpId="0" build="p"/>
      <p:bldP spid="1087498" grpId="0" animBg="1"/>
      <p:bldP spid="1087499" grpId="0" animBg="1"/>
      <p:bldP spid="1087500" grpId="0" animBg="1"/>
      <p:bldP spid="1087501" grpId="0" animBg="1"/>
      <p:bldP spid="1087502" grpId="0" animBg="1"/>
      <p:bldP spid="1087503" grpId="0" animBg="1"/>
      <p:bldP spid="1087504" grpId="0" animBg="1"/>
      <p:bldP spid="1087505" grpId="0" animBg="1"/>
      <p:bldP spid="108750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38600"/>
            <a:ext cx="7473635" cy="2397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5" name="Text Box 31"/>
          <p:cNvSpPr txBox="1">
            <a:spLocks noChangeArrowheads="1"/>
          </p:cNvSpPr>
          <p:nvPr/>
        </p:nvSpPr>
        <p:spPr bwMode="auto">
          <a:xfrm>
            <a:off x="7710715" y="4784725"/>
            <a:ext cx="114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000" b="1" dirty="0">
                <a:solidFill>
                  <a:srgbClr val="800000"/>
                </a:solidFill>
                <a:effectLst/>
                <a:latin typeface="Liberation Sans" panose="020B0604020202020204" pitchFamily="34" charset="0"/>
              </a:rPr>
              <a:t>Accept </a:t>
            </a:r>
            <a:r>
              <a:rPr lang="en-US" altLang="en-US" sz="2000" b="1" dirty="0">
                <a:solidFill>
                  <a:srgbClr val="B2B2B2"/>
                </a:solidFill>
                <a:effectLst/>
                <a:latin typeface="Liberation Sans" panose="020B0604020202020204" pitchFamily="34" charset="0"/>
              </a:rPr>
              <a:t>or Reject?</a:t>
            </a:r>
          </a:p>
        </p:txBody>
      </p:sp>
      <p:sp>
        <p:nvSpPr>
          <p:cNvPr id="18436" name="Rectangle 19"/>
          <p:cNvSpPr>
            <a:spLocks noChangeArrowheads="1"/>
          </p:cNvSpPr>
          <p:nvPr/>
        </p:nvSpPr>
        <p:spPr bwMode="auto">
          <a:xfrm>
            <a:off x="609600" y="1360944"/>
            <a:ext cx="8001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pPr>
            <a:r>
              <a:rPr lang="en-US" altLang="en-US" sz="2000" dirty="0">
                <a:effectLst/>
                <a:latin typeface="Liberation Sans" panose="020B0604020202020204" pitchFamily="34" charset="0"/>
              </a:rPr>
              <a:t>Cobb Company incurs costs of $28 per unit ($18 variable and $10 fixed) to make a product that normally sells for $42. A foreign wholesaler offers to buy 5,000 units at $25 each. Cobb will incur additional shipping costs of $1 per unit. Compute the increase or decrease in net income Cobb will realize by accepting the special order, assuming Cobb has excess operating capacity. Should Cobb Company accept the special order?</a:t>
            </a:r>
          </a:p>
        </p:txBody>
      </p:sp>
      <p:sp>
        <p:nvSpPr>
          <p:cNvPr id="1146902" name="Rectangle 22"/>
          <p:cNvSpPr>
            <a:spLocks noChangeArrowheads="1"/>
          </p:cNvSpPr>
          <p:nvPr/>
        </p:nvSpPr>
        <p:spPr bwMode="auto">
          <a:xfrm>
            <a:off x="2512396" y="4691416"/>
            <a:ext cx="8382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3" name="Rectangle 23"/>
          <p:cNvSpPr>
            <a:spLocks noChangeArrowheads="1"/>
          </p:cNvSpPr>
          <p:nvPr/>
        </p:nvSpPr>
        <p:spPr bwMode="auto">
          <a:xfrm>
            <a:off x="2526044" y="5023512"/>
            <a:ext cx="838200" cy="242248"/>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4" name="Rectangle 24"/>
          <p:cNvSpPr>
            <a:spLocks noChangeArrowheads="1"/>
          </p:cNvSpPr>
          <p:nvPr/>
        </p:nvSpPr>
        <p:spPr bwMode="auto">
          <a:xfrm>
            <a:off x="2539692" y="5355608"/>
            <a:ext cx="8382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5" name="Rectangle 25"/>
          <p:cNvSpPr>
            <a:spLocks noChangeArrowheads="1"/>
          </p:cNvSpPr>
          <p:nvPr/>
        </p:nvSpPr>
        <p:spPr bwMode="auto">
          <a:xfrm>
            <a:off x="3918853" y="4683456"/>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6" name="Rectangle 26"/>
          <p:cNvSpPr>
            <a:spLocks noChangeArrowheads="1"/>
          </p:cNvSpPr>
          <p:nvPr/>
        </p:nvSpPr>
        <p:spPr bwMode="auto">
          <a:xfrm>
            <a:off x="3959797" y="4960960"/>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7" name="Rectangle 27"/>
          <p:cNvSpPr>
            <a:spLocks noChangeArrowheads="1"/>
          </p:cNvSpPr>
          <p:nvPr/>
        </p:nvSpPr>
        <p:spPr bwMode="auto">
          <a:xfrm>
            <a:off x="3836965" y="5334000"/>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8" name="Rectangle 28"/>
          <p:cNvSpPr>
            <a:spLocks noChangeArrowheads="1"/>
          </p:cNvSpPr>
          <p:nvPr/>
        </p:nvSpPr>
        <p:spPr bwMode="auto">
          <a:xfrm>
            <a:off x="6372399" y="4697104"/>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09" name="Rectangle 29"/>
          <p:cNvSpPr>
            <a:spLocks noChangeArrowheads="1"/>
          </p:cNvSpPr>
          <p:nvPr/>
        </p:nvSpPr>
        <p:spPr bwMode="auto">
          <a:xfrm>
            <a:off x="6263215" y="4953000"/>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46910" name="Rectangle 30"/>
          <p:cNvSpPr>
            <a:spLocks noChangeArrowheads="1"/>
          </p:cNvSpPr>
          <p:nvPr/>
        </p:nvSpPr>
        <p:spPr bwMode="auto">
          <a:xfrm>
            <a:off x="6276863" y="5334000"/>
            <a:ext cx="11430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25"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26"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7"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8"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30" name="TextBox 29"/>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a:solidFill>
                  <a:schemeClr val="bg1"/>
                </a:solidFill>
                <a:latin typeface="Liberation Sans" panose="020B0604020202020204" pitchFamily="34" charset="0"/>
              </a:rPr>
              <a:t>Special Orders</a:t>
            </a:r>
          </a:p>
        </p:txBody>
      </p:sp>
      <p:sp>
        <p:nvSpPr>
          <p:cNvPr id="31" name="Text Box 31"/>
          <p:cNvSpPr txBox="1">
            <a:spLocks noChangeArrowheads="1"/>
          </p:cNvSpPr>
          <p:nvPr/>
        </p:nvSpPr>
        <p:spPr bwMode="auto">
          <a:xfrm>
            <a:off x="7709848" y="4784725"/>
            <a:ext cx="114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000" b="1" dirty="0">
                <a:solidFill>
                  <a:srgbClr val="800000"/>
                </a:solidFill>
                <a:effectLst/>
                <a:latin typeface="Liberation Sans" panose="020B0604020202020204" pitchFamily="34" charset="0"/>
              </a:rPr>
              <a:t>Accept or Reject?</a:t>
            </a:r>
          </a:p>
        </p:txBody>
      </p:sp>
      <p:sp>
        <p:nvSpPr>
          <p:cNvPr id="2" name="Slide Number Placeholder 1"/>
          <p:cNvSpPr>
            <a:spLocks noGrp="1"/>
          </p:cNvSpPr>
          <p:nvPr>
            <p:ph type="sldNum" sz="quarter" idx="12"/>
          </p:nvPr>
        </p:nvSpPr>
        <p:spPr/>
        <p:txBody>
          <a:bodyPr/>
          <a:lstStyle/>
          <a:p>
            <a:fld id="{E0E5CC96-C8C0-4B75-853D-1CD0737A9069}" type="slidenum">
              <a:rPr lang="en-US" smtClean="0"/>
              <a:t>16</a:t>
            </a:fld>
            <a:endParaRPr lang="en-US"/>
          </a:p>
        </p:txBody>
      </p:sp>
      <p:sp>
        <p:nvSpPr>
          <p:cNvPr id="22" name="Rectangle 25">
            <a:extLst>
              <a:ext uri="{FF2B5EF4-FFF2-40B4-BE49-F238E27FC236}">
                <a16:creationId xmlns:a16="http://schemas.microsoft.com/office/drawing/2014/main" id="{4F6A7E06-033D-4575-9333-20687395865A}"/>
              </a:ext>
            </a:extLst>
          </p:cNvPr>
          <p:cNvSpPr>
            <a:spLocks noChangeArrowheads="1"/>
          </p:cNvSpPr>
          <p:nvPr/>
        </p:nvSpPr>
        <p:spPr bwMode="auto">
          <a:xfrm>
            <a:off x="762000" y="5768876"/>
            <a:ext cx="14478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3" name="Rectangle 26">
            <a:extLst>
              <a:ext uri="{FF2B5EF4-FFF2-40B4-BE49-F238E27FC236}">
                <a16:creationId xmlns:a16="http://schemas.microsoft.com/office/drawing/2014/main" id="{AD6493FA-6605-4E00-84E9-5BDFDF46CD30}"/>
              </a:ext>
            </a:extLst>
          </p:cNvPr>
          <p:cNvSpPr>
            <a:spLocks noChangeArrowheads="1"/>
          </p:cNvSpPr>
          <p:nvPr/>
        </p:nvSpPr>
        <p:spPr bwMode="auto">
          <a:xfrm>
            <a:off x="685799" y="6157316"/>
            <a:ext cx="3151165" cy="343495"/>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4690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4690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4690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4690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4690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4690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4690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14690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1469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2" grpId="0" animBg="1"/>
      <p:bldP spid="1146903" grpId="0" animBg="1"/>
      <p:bldP spid="1146904" grpId="0" animBg="1"/>
      <p:bldP spid="1146905" grpId="0" animBg="1"/>
      <p:bldP spid="1146906" grpId="0" animBg="1"/>
      <p:bldP spid="1146907" grpId="0" animBg="1"/>
      <p:bldP spid="1146908" grpId="0" animBg="1"/>
      <p:bldP spid="1146909" grpId="0" animBg="1"/>
      <p:bldP spid="1146910"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20-3</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Make or Buy</a:t>
            </a:r>
          </a:p>
        </p:txBody>
      </p:sp>
      <p:sp>
        <p:nvSpPr>
          <p:cNvPr id="2" name="Slide Number Placeholder 1"/>
          <p:cNvSpPr>
            <a:spLocks noGrp="1"/>
          </p:cNvSpPr>
          <p:nvPr>
            <p:ph type="sldNum" sz="quarter" idx="12"/>
          </p:nvPr>
        </p:nvSpPr>
        <p:spPr/>
        <p:txBody>
          <a:bodyPr/>
          <a:lstStyle/>
          <a:p>
            <a:fld id="{4918245F-154A-47FC-A0A5-B2F7670B3091}" type="slidenum">
              <a:rPr lang="en-US" smtClean="0"/>
              <a:t>17</a:t>
            </a:fld>
            <a:endParaRPr lang="en-US"/>
          </a:p>
        </p:txBody>
      </p:sp>
    </p:spTree>
    <p:extLst>
      <p:ext uri="{BB962C8B-B14F-4D97-AF65-F5344CB8AC3E}">
        <p14:creationId xmlns:p14="http://schemas.microsoft.com/office/powerpoint/2010/main" val="320947259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092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The make or buy decision</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Make or buy decision with opportunity costs</a:t>
            </a:r>
            <a:endParaRPr lang="en-US" altLang="en-US" sz="1800" b="0"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18</a:t>
            </a:fld>
            <a:endParaRPr lang="en-US"/>
          </a:p>
        </p:txBody>
      </p:sp>
    </p:spTree>
    <p:extLst>
      <p:ext uri="{BB962C8B-B14F-4D97-AF65-F5344CB8AC3E}">
        <p14:creationId xmlns:p14="http://schemas.microsoft.com/office/powerpoint/2010/main" val="233421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500" name="Rectangle 2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Make or Buy Decision</a:t>
            </a:r>
          </a:p>
        </p:txBody>
      </p:sp>
      <p:sp>
        <p:nvSpPr>
          <p:cNvPr id="20" name="Rectangle 2"/>
          <p:cNvSpPr>
            <a:spLocks noGrp="1" noChangeArrowheads="1"/>
          </p:cNvSpPr>
          <p:nvPr>
            <p:ph type="body" sz="half" idx="1"/>
          </p:nvPr>
        </p:nvSpPr>
        <p:spPr bwMode="auto">
          <a:xfrm>
            <a:off x="533400" y="1295400"/>
            <a:ext cx="80772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Manufacturing companies must decide whether to make or buy components when producing a finished product.</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The decision to buy parts of services is often referred to as </a:t>
            </a:r>
            <a:r>
              <a:rPr lang="en-US" altLang="en-US" sz="2200" dirty="0">
                <a:solidFill>
                  <a:schemeClr val="tx1"/>
                </a:solidFill>
                <a:effectLst/>
                <a:latin typeface="Liberation Sans" panose="020B0604020202020204" pitchFamily="34" charset="0"/>
              </a:rPr>
              <a:t>outsourcing</a:t>
            </a:r>
            <a:r>
              <a:rPr lang="en-US" altLang="en-US" sz="2200" b="0" dirty="0">
                <a:solidFill>
                  <a:schemeClr val="tx1"/>
                </a:solidFill>
                <a:effectLst/>
                <a:latin typeface="Liberation Sans" panose="020B0604020202020204" pitchFamily="34" charset="0"/>
              </a:rPr>
              <a:t>.</a:t>
            </a:r>
          </a:p>
        </p:txBody>
      </p:sp>
      <p:sp>
        <p:nvSpPr>
          <p:cNvPr id="2" name="Slide Number Placeholder 1"/>
          <p:cNvSpPr>
            <a:spLocks noGrp="1"/>
          </p:cNvSpPr>
          <p:nvPr>
            <p:ph type="sldNum" sz="quarter" idx="12"/>
          </p:nvPr>
        </p:nvSpPr>
        <p:spPr/>
        <p:txBody>
          <a:bodyPr/>
          <a:lstStyle/>
          <a:p>
            <a:fld id="{4918245F-154A-47FC-A0A5-B2F7670B3091}" type="slidenum">
              <a:rPr lang="en-US" smtClean="0"/>
              <a:t>19</a:t>
            </a:fld>
            <a:endParaRPr lang="en-US"/>
          </a:p>
        </p:txBody>
      </p:sp>
    </p:spTree>
    <p:extLst>
      <p:ext uri="{BB962C8B-B14F-4D97-AF65-F5344CB8AC3E}">
        <p14:creationId xmlns:p14="http://schemas.microsoft.com/office/powerpoint/2010/main" val="133281639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20-1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Decision-Making and </a:t>
            </a:r>
          </a:p>
          <a:p>
            <a:pPr marL="111120" algn="l"/>
            <a:r>
              <a:rPr lang="en-US" sz="3200" b="1" dirty="0">
                <a:solidFill>
                  <a:srgbClr val="FFFFFF"/>
                </a:solidFill>
                <a:effectLst/>
                <a:latin typeface="Liberation Sans" panose="020B0604020202020204" pitchFamily="34" charset="0"/>
              </a:rPr>
              <a:t>Incremental Analysis</a:t>
            </a:r>
          </a:p>
        </p:txBody>
      </p:sp>
      <p:sp>
        <p:nvSpPr>
          <p:cNvPr id="2" name="Slide Number Placeholder 1"/>
          <p:cNvSpPr>
            <a:spLocks noGrp="1"/>
          </p:cNvSpPr>
          <p:nvPr>
            <p:ph type="sldNum" sz="quarter" idx="12"/>
          </p:nvPr>
        </p:nvSpPr>
        <p:spPr/>
        <p:txBody>
          <a:bodyPr/>
          <a:lstStyle/>
          <a:p>
            <a:fld id="{EC8E43F6-6984-4340-90A5-19E2164B5CA1}" type="slidenum">
              <a:rPr lang="en-US" smtClean="0"/>
              <a:t>2</a:t>
            </a:fld>
            <a:endParaRPr lang="en-US"/>
          </a:p>
        </p:txBody>
      </p:sp>
    </p:spTree>
    <p:extLst>
      <p:ext uri="{BB962C8B-B14F-4D97-AF65-F5344CB8AC3E}">
        <p14:creationId xmlns:p14="http://schemas.microsoft.com/office/powerpoint/2010/main" val="1591960643"/>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500" name="Rectangle 2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Make or Buy Decision</a:t>
            </a:r>
          </a:p>
        </p:txBody>
      </p:sp>
      <p:sp>
        <p:nvSpPr>
          <p:cNvPr id="20" name="Rectangle 2"/>
          <p:cNvSpPr>
            <a:spLocks noGrp="1" noChangeArrowheads="1"/>
          </p:cNvSpPr>
          <p:nvPr>
            <p:ph type="body" sz="half" idx="1"/>
          </p:nvPr>
        </p:nvSpPr>
        <p:spPr bwMode="auto">
          <a:xfrm>
            <a:off x="533400" y="1295400"/>
            <a:ext cx="80772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5000"/>
              </a:lnSpc>
              <a:spcBef>
                <a:spcPct val="25000"/>
              </a:spcBef>
              <a:buFont typeface="Wingdings" pitchFamily="2" charset="2"/>
              <a:buNone/>
            </a:pPr>
            <a:r>
              <a:rPr lang="en-US" altLang="en-US" sz="2000" dirty="0">
                <a:solidFill>
                  <a:schemeClr val="tx1"/>
                </a:solidFill>
                <a:effectLst/>
                <a:latin typeface="Liberation Sans" panose="020B0604020202020204" pitchFamily="34" charset="0"/>
              </a:rPr>
              <a:t>Illustration:</a:t>
            </a:r>
            <a:r>
              <a:rPr lang="en-US" altLang="en-US" sz="2000" b="0" dirty="0">
                <a:solidFill>
                  <a:schemeClr val="tx1"/>
                </a:solidFill>
                <a:effectLst/>
                <a:latin typeface="Liberation Sans" panose="020B0604020202020204" pitchFamily="34" charset="0"/>
              </a:rPr>
              <a:t>  Baron Company incurs the following annual costs in producing 25,000 ignition switches for motor scooters.</a:t>
            </a:r>
          </a:p>
        </p:txBody>
      </p:sp>
      <p:sp>
        <p:nvSpPr>
          <p:cNvPr id="21" name="Rectangle 9"/>
          <p:cNvSpPr>
            <a:spLocks noChangeArrowheads="1"/>
          </p:cNvSpPr>
          <p:nvPr/>
        </p:nvSpPr>
        <p:spPr bwMode="auto">
          <a:xfrm>
            <a:off x="609600" y="4800599"/>
            <a:ext cx="8077200" cy="14303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5000"/>
              </a:lnSpc>
              <a:spcBef>
                <a:spcPct val="25000"/>
              </a:spcBef>
              <a:buClr>
                <a:schemeClr val="accent2"/>
              </a:buClr>
              <a:buSzPct val="75000"/>
              <a:buFont typeface="Wingdings" pitchFamily="2" charset="2"/>
              <a:buNone/>
            </a:pPr>
            <a:r>
              <a:rPr lang="en-US" altLang="en-US" sz="2000" dirty="0">
                <a:effectLst/>
                <a:latin typeface="Liberation Sans" panose="020B0604020202020204" pitchFamily="34" charset="0"/>
              </a:rPr>
              <a:t>Instead of making its own switches, Baron Company might purchase the ignition switches at a price of $8 per unit. If purchasing the ignition switches, only $10,000 of its fixed manufacturing costs can be avoided. </a:t>
            </a:r>
            <a:r>
              <a:rPr lang="en-US" altLang="en-US" sz="2000" b="1" dirty="0">
                <a:effectLst/>
                <a:latin typeface="Liberation Sans" panose="020B0604020202020204" pitchFamily="34" charset="0"/>
              </a:rPr>
              <a:t>What should management do?</a:t>
            </a:r>
          </a:p>
        </p:txBody>
      </p:sp>
      <p:pic>
        <p:nvPicPr>
          <p:cNvPr id="23" name="Picture 1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2362200"/>
            <a:ext cx="6656666" cy="2152455"/>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4918245F-154A-47FC-A0A5-B2F7670B3091}" type="slidenum">
              <a:rPr lang="en-US" smtClean="0"/>
              <a:t>20</a:t>
            </a:fld>
            <a:endParaRPr lang="en-US"/>
          </a:p>
        </p:txBody>
      </p:sp>
    </p:spTree>
    <p:extLst>
      <p:ext uri="{BB962C8B-B14F-4D97-AF65-F5344CB8AC3E}">
        <p14:creationId xmlns:p14="http://schemas.microsoft.com/office/powerpoint/2010/main" val="428450999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2" name="Picture 2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1371600"/>
            <a:ext cx="8534400" cy="3335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0483" name="Rectangle 6"/>
          <p:cNvSpPr>
            <a:spLocks noGrp="1" noChangeArrowheads="1"/>
          </p:cNvSpPr>
          <p:nvPr>
            <p:ph type="body" sz="half" idx="1"/>
          </p:nvPr>
        </p:nvSpPr>
        <p:spPr bwMode="auto">
          <a:xfrm>
            <a:off x="457200" y="4876800"/>
            <a:ext cx="8229600" cy="121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457200" indent="-457200">
              <a:lnSpc>
                <a:spcPct val="120000"/>
              </a:lnSpc>
              <a:spcBef>
                <a:spcPct val="60000"/>
              </a:spcBef>
              <a:buClr>
                <a:srgbClr val="800000"/>
              </a:buClr>
              <a:buSzPct val="80000"/>
              <a:buFont typeface="Wingdings" pitchFamily="2" charset="2"/>
              <a:buChar char="u"/>
            </a:pPr>
            <a:r>
              <a:rPr lang="en-US" altLang="en-US" sz="2000" b="0" dirty="0">
                <a:solidFill>
                  <a:schemeClr val="tx1"/>
                </a:solidFill>
                <a:effectLst/>
                <a:latin typeface="Liberation Sans" panose="020B0604020202020204" pitchFamily="34" charset="0"/>
              </a:rPr>
              <a:t>Total manufacturing cost is $1 higher per unit than purchase price.</a:t>
            </a:r>
          </a:p>
          <a:p>
            <a:pPr marL="457200" indent="-457200">
              <a:lnSpc>
                <a:spcPct val="120000"/>
              </a:lnSpc>
              <a:spcBef>
                <a:spcPct val="60000"/>
              </a:spcBef>
              <a:buClr>
                <a:srgbClr val="800000"/>
              </a:buClr>
              <a:buSzPct val="80000"/>
              <a:buFont typeface="Wingdings" pitchFamily="2" charset="2"/>
              <a:buChar char="u"/>
            </a:pPr>
            <a:r>
              <a:rPr lang="en-US" altLang="en-US" sz="2000" b="0" dirty="0">
                <a:solidFill>
                  <a:schemeClr val="tx1"/>
                </a:solidFill>
                <a:effectLst/>
                <a:latin typeface="Liberation Sans" panose="020B0604020202020204" pitchFamily="34" charset="0"/>
              </a:rPr>
              <a:t>Must absorb at least $50,000 of fixed costs under either option.</a:t>
            </a:r>
          </a:p>
        </p:txBody>
      </p:sp>
      <p:sp>
        <p:nvSpPr>
          <p:cNvPr id="1091605" name="Rectangle 21"/>
          <p:cNvSpPr>
            <a:spLocks noChangeArrowheads="1"/>
          </p:cNvSpPr>
          <p:nvPr/>
        </p:nvSpPr>
        <p:spPr bwMode="auto">
          <a:xfrm>
            <a:off x="5562600" y="28956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06" name="Rectangle 22"/>
          <p:cNvSpPr>
            <a:spLocks noChangeArrowheads="1"/>
          </p:cNvSpPr>
          <p:nvPr/>
        </p:nvSpPr>
        <p:spPr bwMode="auto">
          <a:xfrm>
            <a:off x="7162800" y="28956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08" name="Rectangle 24"/>
          <p:cNvSpPr>
            <a:spLocks noChangeArrowheads="1"/>
          </p:cNvSpPr>
          <p:nvPr/>
        </p:nvSpPr>
        <p:spPr bwMode="auto">
          <a:xfrm>
            <a:off x="5562600" y="31242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09" name="Rectangle 25"/>
          <p:cNvSpPr>
            <a:spLocks noChangeArrowheads="1"/>
          </p:cNvSpPr>
          <p:nvPr/>
        </p:nvSpPr>
        <p:spPr bwMode="auto">
          <a:xfrm>
            <a:off x="7162800" y="31242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1" name="Rectangle 27"/>
          <p:cNvSpPr>
            <a:spLocks noChangeArrowheads="1"/>
          </p:cNvSpPr>
          <p:nvPr/>
        </p:nvSpPr>
        <p:spPr bwMode="auto">
          <a:xfrm>
            <a:off x="5562600" y="3374136"/>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2" name="Rectangle 28"/>
          <p:cNvSpPr>
            <a:spLocks noChangeArrowheads="1"/>
          </p:cNvSpPr>
          <p:nvPr/>
        </p:nvSpPr>
        <p:spPr bwMode="auto">
          <a:xfrm>
            <a:off x="7162800" y="3374136"/>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4" name="Rectangle 30"/>
          <p:cNvSpPr>
            <a:spLocks noChangeArrowheads="1"/>
          </p:cNvSpPr>
          <p:nvPr/>
        </p:nvSpPr>
        <p:spPr bwMode="auto">
          <a:xfrm>
            <a:off x="5562600" y="36576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5" name="Rectangle 31"/>
          <p:cNvSpPr>
            <a:spLocks noChangeArrowheads="1"/>
          </p:cNvSpPr>
          <p:nvPr/>
        </p:nvSpPr>
        <p:spPr bwMode="auto">
          <a:xfrm>
            <a:off x="7162800" y="36576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7" name="Rectangle 33"/>
          <p:cNvSpPr>
            <a:spLocks noChangeArrowheads="1"/>
          </p:cNvSpPr>
          <p:nvPr/>
        </p:nvSpPr>
        <p:spPr bwMode="auto">
          <a:xfrm>
            <a:off x="5562600" y="38862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18" name="Rectangle 34"/>
          <p:cNvSpPr>
            <a:spLocks noChangeArrowheads="1"/>
          </p:cNvSpPr>
          <p:nvPr/>
        </p:nvSpPr>
        <p:spPr bwMode="auto">
          <a:xfrm>
            <a:off x="7162800" y="3886200"/>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20" name="Rectangle 36"/>
          <p:cNvSpPr>
            <a:spLocks noChangeArrowheads="1"/>
          </p:cNvSpPr>
          <p:nvPr/>
        </p:nvSpPr>
        <p:spPr bwMode="auto">
          <a:xfrm>
            <a:off x="5562600" y="4142232"/>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1621" name="Rectangle 37"/>
          <p:cNvSpPr>
            <a:spLocks noChangeArrowheads="1"/>
          </p:cNvSpPr>
          <p:nvPr/>
        </p:nvSpPr>
        <p:spPr bwMode="auto">
          <a:xfrm>
            <a:off x="7162800" y="4142232"/>
            <a:ext cx="1524000" cy="2286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49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500" name="Rectangle 2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Make or Buy Decision</a:t>
            </a:r>
          </a:p>
        </p:txBody>
      </p:sp>
      <p:sp>
        <p:nvSpPr>
          <p:cNvPr id="2" name="Slide Number Placeholder 1"/>
          <p:cNvSpPr>
            <a:spLocks noGrp="1"/>
          </p:cNvSpPr>
          <p:nvPr>
            <p:ph type="sldNum" sz="quarter" idx="12"/>
          </p:nvPr>
        </p:nvSpPr>
        <p:spPr/>
        <p:txBody>
          <a:bodyPr/>
          <a:lstStyle/>
          <a:p>
            <a:fld id="{E0E5CC96-C8C0-4B75-853D-1CD0737A9069}" type="slidenum">
              <a:rPr lang="en-US" smtClean="0"/>
              <a:t>21</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91605"/>
                                        </p:tgtEl>
                                      </p:cBhvr>
                                    </p:animEffect>
                                    <p:set>
                                      <p:cBhvr>
                                        <p:cTn id="7" dur="1" fill="hold">
                                          <p:stCondLst>
                                            <p:cond delay="499"/>
                                          </p:stCondLst>
                                        </p:cTn>
                                        <p:tgtEl>
                                          <p:spTgt spid="109160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1091608"/>
                                        </p:tgtEl>
                                      </p:cBhvr>
                                    </p:animEffect>
                                    <p:set>
                                      <p:cBhvr>
                                        <p:cTn id="12" dur="1" fill="hold">
                                          <p:stCondLst>
                                            <p:cond delay="499"/>
                                          </p:stCondLst>
                                        </p:cTn>
                                        <p:tgtEl>
                                          <p:spTgt spid="109160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091611"/>
                                        </p:tgtEl>
                                      </p:cBhvr>
                                    </p:animEffect>
                                    <p:set>
                                      <p:cBhvr>
                                        <p:cTn id="17" dur="1" fill="hold">
                                          <p:stCondLst>
                                            <p:cond delay="499"/>
                                          </p:stCondLst>
                                        </p:cTn>
                                        <p:tgtEl>
                                          <p:spTgt spid="10916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1091614"/>
                                        </p:tgtEl>
                                      </p:cBhvr>
                                    </p:animEffect>
                                    <p:set>
                                      <p:cBhvr>
                                        <p:cTn id="22" dur="1" fill="hold">
                                          <p:stCondLst>
                                            <p:cond delay="499"/>
                                          </p:stCondLst>
                                        </p:cTn>
                                        <p:tgtEl>
                                          <p:spTgt spid="10916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1091617"/>
                                        </p:tgtEl>
                                      </p:cBhvr>
                                    </p:animEffect>
                                    <p:set>
                                      <p:cBhvr>
                                        <p:cTn id="27" dur="1" fill="hold">
                                          <p:stCondLst>
                                            <p:cond delay="499"/>
                                          </p:stCondLst>
                                        </p:cTn>
                                        <p:tgtEl>
                                          <p:spTgt spid="10916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1091620"/>
                                        </p:tgtEl>
                                      </p:cBhvr>
                                    </p:animEffect>
                                    <p:set>
                                      <p:cBhvr>
                                        <p:cTn id="32" dur="1" fill="hold">
                                          <p:stCondLst>
                                            <p:cond delay="499"/>
                                          </p:stCondLst>
                                        </p:cTn>
                                        <p:tgtEl>
                                          <p:spTgt spid="10916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1091606"/>
                                        </p:tgtEl>
                                      </p:cBhvr>
                                    </p:animEffect>
                                    <p:set>
                                      <p:cBhvr>
                                        <p:cTn id="37" dur="1" fill="hold">
                                          <p:stCondLst>
                                            <p:cond delay="499"/>
                                          </p:stCondLst>
                                        </p:cTn>
                                        <p:tgtEl>
                                          <p:spTgt spid="109160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0" nodeType="clickEffect">
                                  <p:stCondLst>
                                    <p:cond delay="0"/>
                                  </p:stCondLst>
                                  <p:childTnLst>
                                    <p:animEffect transition="out" filter="wipe(down)">
                                      <p:cBhvr>
                                        <p:cTn id="41" dur="500"/>
                                        <p:tgtEl>
                                          <p:spTgt spid="1091609"/>
                                        </p:tgtEl>
                                      </p:cBhvr>
                                    </p:animEffect>
                                    <p:set>
                                      <p:cBhvr>
                                        <p:cTn id="42" dur="1" fill="hold">
                                          <p:stCondLst>
                                            <p:cond delay="499"/>
                                          </p:stCondLst>
                                        </p:cTn>
                                        <p:tgtEl>
                                          <p:spTgt spid="109160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091612"/>
                                        </p:tgtEl>
                                      </p:cBhvr>
                                    </p:animEffect>
                                    <p:set>
                                      <p:cBhvr>
                                        <p:cTn id="47" dur="1" fill="hold">
                                          <p:stCondLst>
                                            <p:cond delay="499"/>
                                          </p:stCondLst>
                                        </p:cTn>
                                        <p:tgtEl>
                                          <p:spTgt spid="10916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1091615"/>
                                        </p:tgtEl>
                                      </p:cBhvr>
                                    </p:animEffect>
                                    <p:set>
                                      <p:cBhvr>
                                        <p:cTn id="52" dur="1" fill="hold">
                                          <p:stCondLst>
                                            <p:cond delay="499"/>
                                          </p:stCondLst>
                                        </p:cTn>
                                        <p:tgtEl>
                                          <p:spTgt spid="10916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0" nodeType="clickEffect">
                                  <p:stCondLst>
                                    <p:cond delay="0"/>
                                  </p:stCondLst>
                                  <p:childTnLst>
                                    <p:animEffect transition="out" filter="wipe(down)">
                                      <p:cBhvr>
                                        <p:cTn id="56" dur="500"/>
                                        <p:tgtEl>
                                          <p:spTgt spid="1091618"/>
                                        </p:tgtEl>
                                      </p:cBhvr>
                                    </p:animEffect>
                                    <p:set>
                                      <p:cBhvr>
                                        <p:cTn id="57" dur="1" fill="hold">
                                          <p:stCondLst>
                                            <p:cond delay="499"/>
                                          </p:stCondLst>
                                        </p:cTn>
                                        <p:tgtEl>
                                          <p:spTgt spid="10916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grpId="0" nodeType="clickEffect">
                                  <p:stCondLst>
                                    <p:cond delay="0"/>
                                  </p:stCondLst>
                                  <p:childTnLst>
                                    <p:animEffect transition="out" filter="wipe(down)">
                                      <p:cBhvr>
                                        <p:cTn id="61" dur="500"/>
                                        <p:tgtEl>
                                          <p:spTgt spid="1091621"/>
                                        </p:tgtEl>
                                      </p:cBhvr>
                                    </p:animEffect>
                                    <p:set>
                                      <p:cBhvr>
                                        <p:cTn id="62" dur="1" fill="hold">
                                          <p:stCondLst>
                                            <p:cond delay="499"/>
                                          </p:stCondLst>
                                        </p:cTn>
                                        <p:tgtEl>
                                          <p:spTgt spid="10916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605" grpId="0" animBg="1"/>
      <p:bldP spid="1091606" grpId="0" animBg="1"/>
      <p:bldP spid="1091608" grpId="0" animBg="1"/>
      <p:bldP spid="1091609" grpId="0" animBg="1"/>
      <p:bldP spid="1091611" grpId="0" animBg="1"/>
      <p:bldP spid="1091612" grpId="0" animBg="1"/>
      <p:bldP spid="1091614" grpId="0" animBg="1"/>
      <p:bldP spid="1091615" grpId="0" animBg="1"/>
      <p:bldP spid="1091617" grpId="0" animBg="1"/>
      <p:bldP spid="1091618" grpId="0" animBg="1"/>
      <p:bldP spid="1091620" grpId="0" animBg="1"/>
      <p:bldP spid="10916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44" name="Picture 1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95422" y="2479136"/>
            <a:ext cx="8534400" cy="239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095693" name="Rectangle 13"/>
          <p:cNvSpPr>
            <a:spLocks noChangeArrowheads="1"/>
          </p:cNvSpPr>
          <p:nvPr/>
        </p:nvSpPr>
        <p:spPr bwMode="auto">
          <a:xfrm>
            <a:off x="2962421" y="40031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5696" name="Rectangle 16"/>
          <p:cNvSpPr>
            <a:spLocks noChangeArrowheads="1"/>
          </p:cNvSpPr>
          <p:nvPr/>
        </p:nvSpPr>
        <p:spPr bwMode="auto">
          <a:xfrm>
            <a:off x="2962421" y="42317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2536" name="Rectangle 24"/>
          <p:cNvSpPr>
            <a:spLocks noChangeArrowheads="1"/>
          </p:cNvSpPr>
          <p:nvPr/>
        </p:nvSpPr>
        <p:spPr bwMode="auto">
          <a:xfrm>
            <a:off x="533400" y="1295400"/>
            <a:ext cx="8166688" cy="122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pPr>
            <a:r>
              <a:rPr lang="en-US" altLang="en-US" sz="2100" b="1" dirty="0">
                <a:effectLst/>
                <a:latin typeface="Liberation Sans" panose="020B0604020202020204" pitchFamily="34" charset="0"/>
              </a:rPr>
              <a:t>Illustration:</a:t>
            </a:r>
            <a:r>
              <a:rPr lang="en-US" altLang="en-US" sz="2100" dirty="0">
                <a:effectLst/>
                <a:latin typeface="Liberation Sans" panose="020B0604020202020204" pitchFamily="34" charset="0"/>
              </a:rPr>
              <a:t>  Assume that through buying the switches, Baron Company can use the </a:t>
            </a:r>
            <a:r>
              <a:rPr lang="en-US" altLang="en-US" sz="2100" b="1" dirty="0">
                <a:effectLst/>
                <a:latin typeface="Liberation Sans" panose="020B0604020202020204" pitchFamily="34" charset="0"/>
              </a:rPr>
              <a:t>released productive capacity </a:t>
            </a:r>
            <a:r>
              <a:rPr lang="en-US" altLang="en-US" sz="2100" dirty="0">
                <a:effectLst/>
                <a:latin typeface="Liberation Sans" panose="020B0604020202020204" pitchFamily="34" charset="0"/>
              </a:rPr>
              <a:t>to generate additional income of $38,000 from producing a different product. </a:t>
            </a:r>
          </a:p>
        </p:txBody>
      </p:sp>
      <p:sp>
        <p:nvSpPr>
          <p:cNvPr id="1095708" name="Rectangle 28"/>
          <p:cNvSpPr>
            <a:spLocks noChangeArrowheads="1"/>
          </p:cNvSpPr>
          <p:nvPr/>
        </p:nvSpPr>
        <p:spPr bwMode="auto">
          <a:xfrm>
            <a:off x="4943621" y="40031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5709" name="Rectangle 29"/>
          <p:cNvSpPr>
            <a:spLocks noChangeArrowheads="1"/>
          </p:cNvSpPr>
          <p:nvPr/>
        </p:nvSpPr>
        <p:spPr bwMode="auto">
          <a:xfrm>
            <a:off x="4943621" y="42317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5710" name="Rectangle 30"/>
          <p:cNvSpPr>
            <a:spLocks noChangeArrowheads="1"/>
          </p:cNvSpPr>
          <p:nvPr/>
        </p:nvSpPr>
        <p:spPr bwMode="auto">
          <a:xfrm>
            <a:off x="6848621" y="40031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095711" name="Rectangle 31"/>
          <p:cNvSpPr>
            <a:spLocks noChangeArrowheads="1"/>
          </p:cNvSpPr>
          <p:nvPr/>
        </p:nvSpPr>
        <p:spPr bwMode="auto">
          <a:xfrm>
            <a:off x="6848621" y="42317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254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6"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Make or Buy Decision with Opportunity Costs</a:t>
            </a:r>
          </a:p>
        </p:txBody>
      </p:sp>
      <p:sp>
        <p:nvSpPr>
          <p:cNvPr id="18" name="Rectangle 16"/>
          <p:cNvSpPr>
            <a:spLocks noChangeArrowheads="1"/>
          </p:cNvSpPr>
          <p:nvPr/>
        </p:nvSpPr>
        <p:spPr bwMode="auto">
          <a:xfrm>
            <a:off x="2962421" y="44603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 name="Rectangle 29"/>
          <p:cNvSpPr>
            <a:spLocks noChangeArrowheads="1"/>
          </p:cNvSpPr>
          <p:nvPr/>
        </p:nvSpPr>
        <p:spPr bwMode="auto">
          <a:xfrm>
            <a:off x="4943621" y="44603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1" name="Rectangle 31"/>
          <p:cNvSpPr>
            <a:spLocks noChangeArrowheads="1"/>
          </p:cNvSpPr>
          <p:nvPr/>
        </p:nvSpPr>
        <p:spPr bwMode="auto">
          <a:xfrm>
            <a:off x="6848621" y="4460336"/>
            <a:ext cx="1828800" cy="2428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E0E5CC96-C8C0-4B75-853D-1CD0737A9069}" type="slidenum">
              <a:rPr lang="en-US" smtClean="0"/>
              <a:t>22</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95693"/>
                                        </p:tgtEl>
                                      </p:cBhvr>
                                    </p:animEffect>
                                    <p:set>
                                      <p:cBhvr>
                                        <p:cTn id="7" dur="1" fill="hold">
                                          <p:stCondLst>
                                            <p:cond delay="499"/>
                                          </p:stCondLst>
                                        </p:cTn>
                                        <p:tgtEl>
                                          <p:spTgt spid="10956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95696"/>
                                        </p:tgtEl>
                                      </p:cBhvr>
                                    </p:animEffect>
                                    <p:set>
                                      <p:cBhvr>
                                        <p:cTn id="12" dur="1" fill="hold">
                                          <p:stCondLst>
                                            <p:cond delay="499"/>
                                          </p:stCondLst>
                                        </p:cTn>
                                        <p:tgtEl>
                                          <p:spTgt spid="109569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095708"/>
                                        </p:tgtEl>
                                      </p:cBhvr>
                                    </p:animEffect>
                                    <p:set>
                                      <p:cBhvr>
                                        <p:cTn id="22" dur="1" fill="hold">
                                          <p:stCondLst>
                                            <p:cond delay="499"/>
                                          </p:stCondLst>
                                        </p:cTn>
                                        <p:tgtEl>
                                          <p:spTgt spid="109570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95709"/>
                                        </p:tgtEl>
                                      </p:cBhvr>
                                    </p:animEffect>
                                    <p:set>
                                      <p:cBhvr>
                                        <p:cTn id="27" dur="1" fill="hold">
                                          <p:stCondLst>
                                            <p:cond delay="499"/>
                                          </p:stCondLst>
                                        </p:cTn>
                                        <p:tgtEl>
                                          <p:spTgt spid="109570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1095710"/>
                                        </p:tgtEl>
                                      </p:cBhvr>
                                    </p:animEffect>
                                    <p:set>
                                      <p:cBhvr>
                                        <p:cTn id="37" dur="1" fill="hold">
                                          <p:stCondLst>
                                            <p:cond delay="499"/>
                                          </p:stCondLst>
                                        </p:cTn>
                                        <p:tgtEl>
                                          <p:spTgt spid="109571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95711"/>
                                        </p:tgtEl>
                                      </p:cBhvr>
                                    </p:animEffect>
                                    <p:set>
                                      <p:cBhvr>
                                        <p:cTn id="42" dur="1" fill="hold">
                                          <p:stCondLst>
                                            <p:cond delay="499"/>
                                          </p:stCondLst>
                                        </p:cTn>
                                        <p:tgtEl>
                                          <p:spTgt spid="10957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93" grpId="0" animBg="1"/>
      <p:bldP spid="1095696" grpId="0" animBg="1"/>
      <p:bldP spid="1095708" grpId="0" animBg="1"/>
      <p:bldP spid="1095709" grpId="0" animBg="1"/>
      <p:bldP spid="1095710" grpId="0" animBg="1"/>
      <p:bldP spid="1095711" grpId="0" animBg="1"/>
      <p:bldP spid="18"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bwMode="auto">
          <a:xfrm>
            <a:off x="533400" y="1905000"/>
            <a:ext cx="8077200" cy="3276600"/>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120000"/>
              </a:lnSpc>
              <a:buFont typeface="Wingdings" pitchFamily="2" charset="2"/>
              <a:buNone/>
            </a:pPr>
            <a:r>
              <a:rPr lang="en-US" altLang="en-US" sz="2200" b="0" dirty="0">
                <a:effectLst/>
                <a:latin typeface="Liberation Sans" panose="020B0604020202020204" pitchFamily="34" charset="0"/>
              </a:rPr>
              <a:t>In a make-or-buy decision, relevant costs are:</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a.	Manufacturing costs that will be saved.</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b. 	The purchase price of the units. </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c. 	Opportunity costs.</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d. 	All of the above.</a:t>
            </a:r>
          </a:p>
          <a:p>
            <a:pPr marL="0" indent="0">
              <a:lnSpc>
                <a:spcPct val="120000"/>
              </a:lnSpc>
              <a:buFont typeface="Wingdings" pitchFamily="2" charset="2"/>
              <a:buNone/>
            </a:pPr>
            <a:endParaRPr lang="en-US" altLang="en-US" sz="2200" b="0" dirty="0">
              <a:effectLst/>
              <a:latin typeface="Liberation Sans" panose="020B0604020202020204" pitchFamily="34" charset="0"/>
            </a:endParaRPr>
          </a:p>
        </p:txBody>
      </p:sp>
      <p:sp>
        <p:nvSpPr>
          <p:cNvPr id="12"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defRPr/>
            </a:pPr>
            <a:r>
              <a:rPr lang="en-US" sz="3000" dirty="0">
                <a:solidFill>
                  <a:schemeClr val="tx2">
                    <a:lumMod val="75000"/>
                  </a:schemeClr>
                </a:solidFill>
                <a:effectLst/>
                <a:latin typeface="Liberation Sans" panose="020B0604020202020204" pitchFamily="34" charset="0"/>
              </a:rPr>
              <a:t>Question</a:t>
            </a:r>
          </a:p>
        </p:txBody>
      </p:sp>
      <p:sp>
        <p:nvSpPr>
          <p:cNvPr id="2355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 name="Rectangle 2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Make or Buy Decision</a:t>
            </a:r>
          </a:p>
        </p:txBody>
      </p:sp>
      <p:sp>
        <p:nvSpPr>
          <p:cNvPr id="9" name="Notched Right Arrow 8"/>
          <p:cNvSpPr/>
          <p:nvPr/>
        </p:nvSpPr>
        <p:spPr bwMode="auto">
          <a:xfrm>
            <a:off x="228600" y="41910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E0E5CC96-C8C0-4B75-853D-1CD0737A9069}" type="slidenum">
              <a:rPr lang="en-US" smtClean="0"/>
              <a:t>23</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20-4</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Sell or Process Further</a:t>
            </a:r>
          </a:p>
        </p:txBody>
      </p:sp>
      <p:sp>
        <p:nvSpPr>
          <p:cNvPr id="2" name="Slide Number Placeholder 1"/>
          <p:cNvSpPr>
            <a:spLocks noGrp="1"/>
          </p:cNvSpPr>
          <p:nvPr>
            <p:ph type="sldNum" sz="quarter" idx="12"/>
          </p:nvPr>
        </p:nvSpPr>
        <p:spPr/>
        <p:txBody>
          <a:bodyPr/>
          <a:lstStyle/>
          <a:p>
            <a:fld id="{4918245F-154A-47FC-A0A5-B2F7670B3091}" type="slidenum">
              <a:rPr lang="en-US" smtClean="0"/>
              <a:t>24</a:t>
            </a:fld>
            <a:endParaRPr lang="en-US"/>
          </a:p>
        </p:txBody>
      </p:sp>
    </p:spTree>
    <p:extLst>
      <p:ext uri="{BB962C8B-B14F-4D97-AF65-F5344CB8AC3E}">
        <p14:creationId xmlns:p14="http://schemas.microsoft.com/office/powerpoint/2010/main" val="3209472598"/>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66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Sell or process further</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Single-product case</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Multiple-product case</a:t>
            </a:r>
            <a:endParaRPr lang="en-US" altLang="en-US" sz="1800" b="0"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25</a:t>
            </a:fld>
            <a:endParaRPr lang="en-US"/>
          </a:p>
        </p:txBody>
      </p:sp>
    </p:spTree>
    <p:extLst>
      <p:ext uri="{BB962C8B-B14F-4D97-AF65-F5344CB8AC3E}">
        <p14:creationId xmlns:p14="http://schemas.microsoft.com/office/powerpoint/2010/main" val="2334215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8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Sell or Process Further</a:t>
            </a:r>
          </a:p>
        </p:txBody>
      </p:sp>
      <p:sp>
        <p:nvSpPr>
          <p:cNvPr id="7" name="Rectangle 3"/>
          <p:cNvSpPr>
            <a:spLocks noGrp="1" noChangeArrowheads="1"/>
          </p:cNvSpPr>
          <p:nvPr>
            <p:ph type="body" sz="half" idx="1"/>
          </p:nvPr>
        </p:nvSpPr>
        <p:spPr bwMode="auto">
          <a:xfrm>
            <a:off x="517478" y="1447800"/>
            <a:ext cx="7924800" cy="3962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463550" indent="-463550">
              <a:lnSpc>
                <a:spcPct val="125000"/>
              </a:lnSpc>
              <a:spcBef>
                <a:spcPts val="12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May have option to sell product at a given point in production or to process further and sell at a higher price.</a:t>
            </a:r>
          </a:p>
          <a:p>
            <a:pPr marL="463550" indent="-463550">
              <a:lnSpc>
                <a:spcPct val="125000"/>
              </a:lnSpc>
              <a:spcBef>
                <a:spcPts val="12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Decision rule </a:t>
            </a:r>
            <a:r>
              <a:rPr lang="en-US" altLang="en-US" sz="2200" b="0" dirty="0">
                <a:solidFill>
                  <a:schemeClr val="tx1"/>
                </a:solidFill>
                <a:effectLst/>
                <a:latin typeface="Liberation Sans" panose="020B0604020202020204" pitchFamily="34" charset="0"/>
              </a:rPr>
              <a:t>– process further as long as the incremental </a:t>
            </a:r>
            <a:r>
              <a:rPr lang="en-US" altLang="en-US" sz="2200" dirty="0">
                <a:solidFill>
                  <a:schemeClr val="tx1"/>
                </a:solidFill>
                <a:effectLst/>
                <a:latin typeface="Liberation Sans" panose="020B0604020202020204" pitchFamily="34" charset="0"/>
              </a:rPr>
              <a:t>revenue</a:t>
            </a:r>
            <a:r>
              <a:rPr lang="en-US" altLang="en-US" sz="2200" b="0" dirty="0">
                <a:solidFill>
                  <a:schemeClr val="tx1"/>
                </a:solidFill>
                <a:effectLst/>
                <a:latin typeface="Liberation Sans" panose="020B0604020202020204" pitchFamily="34" charset="0"/>
              </a:rPr>
              <a:t> from such processing </a:t>
            </a:r>
            <a:r>
              <a:rPr lang="en-US" altLang="en-US" sz="2200" dirty="0">
                <a:solidFill>
                  <a:schemeClr val="tx1"/>
                </a:solidFill>
                <a:effectLst/>
                <a:latin typeface="Liberation Sans" panose="020B0604020202020204" pitchFamily="34" charset="0"/>
              </a:rPr>
              <a:t>exceeds</a:t>
            </a:r>
            <a:r>
              <a:rPr lang="en-US" altLang="en-US" sz="2200" b="0" dirty="0">
                <a:solidFill>
                  <a:schemeClr val="tx1"/>
                </a:solidFill>
                <a:effectLst/>
                <a:latin typeface="Liberation Sans" panose="020B0604020202020204" pitchFamily="34" charset="0"/>
              </a:rPr>
              <a:t> the incremental processing </a:t>
            </a:r>
            <a:r>
              <a:rPr lang="en-US" altLang="en-US" sz="2200" dirty="0">
                <a:solidFill>
                  <a:schemeClr val="tx1"/>
                </a:solidFill>
                <a:effectLst/>
                <a:latin typeface="Liberation Sans" panose="020B0604020202020204" pitchFamily="34" charset="0"/>
              </a:rPr>
              <a:t>costs</a:t>
            </a:r>
            <a:r>
              <a:rPr lang="en-US" altLang="en-US" sz="2200" b="0" dirty="0">
                <a:solidFill>
                  <a:schemeClr val="tx1"/>
                </a:solidFill>
                <a:effectLst/>
                <a:latin typeface="Liberation Sans" panose="020B0604020202020204" pitchFamily="34" charset="0"/>
              </a:rPr>
              <a:t>. </a:t>
            </a:r>
          </a:p>
          <a:p>
            <a:pPr marL="0" indent="0">
              <a:lnSpc>
                <a:spcPct val="125000"/>
              </a:lnSpc>
              <a:spcBef>
                <a:spcPts val="1200"/>
              </a:spcBef>
              <a:buClr>
                <a:srgbClr val="800000"/>
              </a:buClr>
              <a:buSzPct val="80000"/>
              <a:buFont typeface="Wingdings" pitchFamily="2" charset="2"/>
              <a:buChar char="u"/>
            </a:pPr>
            <a:endParaRPr lang="en-US" altLang="en-US" sz="2200" b="0" dirty="0">
              <a:solidFill>
                <a:schemeClr val="tx1"/>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26</a:t>
            </a:fld>
            <a:endParaRPr lang="en-US"/>
          </a:p>
        </p:txBody>
      </p:sp>
    </p:spTree>
    <p:extLst>
      <p:ext uri="{BB962C8B-B14F-4D97-AF65-F5344CB8AC3E}">
        <p14:creationId xmlns:p14="http://schemas.microsoft.com/office/powerpoint/2010/main" val="4094234087"/>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7"/>
          <p:cNvSpPr>
            <a:spLocks noChangeArrowheads="1"/>
          </p:cNvSpPr>
          <p:nvPr/>
        </p:nvSpPr>
        <p:spPr bwMode="auto">
          <a:xfrm>
            <a:off x="533400" y="1219200"/>
            <a:ext cx="7924800" cy="338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029200" algn="l"/>
              </a:tabLst>
              <a:defRPr sz="2400">
                <a:solidFill>
                  <a:schemeClr val="tx1"/>
                </a:solidFill>
                <a:latin typeface="Comic Sans MS" pitchFamily="66" charset="0"/>
              </a:defRPr>
            </a:lvl1pPr>
            <a:lvl2pPr marL="742950" indent="-285750">
              <a:tabLst>
                <a:tab pos="5029200" algn="l"/>
              </a:tabLst>
              <a:defRPr sz="2400">
                <a:solidFill>
                  <a:schemeClr val="tx1"/>
                </a:solidFill>
                <a:latin typeface="Comic Sans MS" pitchFamily="66" charset="0"/>
              </a:defRPr>
            </a:lvl2pPr>
            <a:lvl3pPr marL="1143000" indent="-228600">
              <a:tabLst>
                <a:tab pos="5029200" algn="l"/>
              </a:tabLst>
              <a:defRPr sz="2400">
                <a:solidFill>
                  <a:schemeClr val="tx1"/>
                </a:solidFill>
                <a:latin typeface="Comic Sans MS" pitchFamily="66" charset="0"/>
              </a:defRPr>
            </a:lvl3pPr>
            <a:lvl4pPr marL="1600200" indent="-228600">
              <a:tabLst>
                <a:tab pos="5029200" algn="l"/>
              </a:tabLst>
              <a:defRPr sz="2400">
                <a:solidFill>
                  <a:schemeClr val="tx1"/>
                </a:solidFill>
                <a:latin typeface="Comic Sans MS" pitchFamily="66" charset="0"/>
              </a:defRPr>
            </a:lvl4pPr>
            <a:lvl5pPr marL="2057400" indent="-228600">
              <a:tabLst>
                <a:tab pos="50292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50292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50292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50292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5029200" algn="l"/>
              </a:tabLst>
              <a:defRPr sz="2400">
                <a:solidFill>
                  <a:schemeClr val="tx1"/>
                </a:solidFill>
                <a:latin typeface="Comic Sans MS" pitchFamily="66" charset="0"/>
              </a:defRPr>
            </a:lvl9pPr>
          </a:lstStyle>
          <a:p>
            <a:pPr algn="l">
              <a:lnSpc>
                <a:spcPct val="125000"/>
              </a:lnSpc>
              <a:spcBef>
                <a:spcPct val="20000"/>
              </a:spcBef>
            </a:pPr>
            <a:r>
              <a:rPr lang="en-US" altLang="en-US" sz="2100" b="1" dirty="0">
                <a:effectLst/>
                <a:latin typeface="Liberation Sans" panose="020B0604020202020204" pitchFamily="34" charset="0"/>
              </a:rPr>
              <a:t>Illustration:</a:t>
            </a:r>
            <a:r>
              <a:rPr lang="en-US" altLang="en-US" sz="2100" dirty="0">
                <a:effectLst/>
                <a:latin typeface="Liberation Sans" panose="020B0604020202020204" pitchFamily="34" charset="0"/>
              </a:rPr>
              <a:t>  Woodmasters Inc. makes tables. The cost to manufacture an </a:t>
            </a:r>
            <a:r>
              <a:rPr lang="en-US" altLang="en-US" sz="2100" b="1" dirty="0">
                <a:effectLst/>
                <a:latin typeface="Liberation Sans" panose="020B0604020202020204" pitchFamily="34" charset="0"/>
              </a:rPr>
              <a:t>unfinished table </a:t>
            </a:r>
            <a:r>
              <a:rPr lang="en-US" altLang="en-US" sz="2100" dirty="0">
                <a:effectLst/>
                <a:latin typeface="Liberation Sans" panose="020B0604020202020204" pitchFamily="34" charset="0"/>
              </a:rPr>
              <a:t>is $35. The selling price per unfinished unit is $50.  Woodmasters has unused capacity that can be used to finish the tables and sell them at $60 per unit. For a </a:t>
            </a:r>
            <a:r>
              <a:rPr lang="en-US" altLang="en-US" sz="2100" b="1" dirty="0">
                <a:effectLst/>
                <a:latin typeface="Liberation Sans" panose="020B0604020202020204" pitchFamily="34" charset="0"/>
              </a:rPr>
              <a:t>finished table</a:t>
            </a:r>
            <a:r>
              <a:rPr lang="en-US" altLang="en-US" sz="2100" dirty="0">
                <a:effectLst/>
                <a:latin typeface="Liberation Sans" panose="020B0604020202020204" pitchFamily="34" charset="0"/>
              </a:rPr>
              <a:t>, direct materials will increase $2 and direct labor costs will increase $4. Variable manufacturing overhead costs will increase by $2.40 (60% of direct labor). No increase is anticipated in fixed manufacturing overhead.</a:t>
            </a:r>
          </a:p>
        </p:txBody>
      </p:sp>
      <p:pic>
        <p:nvPicPr>
          <p:cNvPr id="2867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479934" y="4608957"/>
            <a:ext cx="6031729" cy="17526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8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Single-Product Case</a:t>
            </a:r>
          </a:p>
        </p:txBody>
      </p:sp>
      <p:sp>
        <p:nvSpPr>
          <p:cNvPr id="2" name="Slide Number Placeholder 1"/>
          <p:cNvSpPr>
            <a:spLocks noGrp="1"/>
          </p:cNvSpPr>
          <p:nvPr>
            <p:ph type="sldNum" sz="quarter" idx="12"/>
          </p:nvPr>
        </p:nvSpPr>
        <p:spPr/>
        <p:txBody>
          <a:bodyPr/>
          <a:lstStyle/>
          <a:p>
            <a:fld id="{E0E5CC96-C8C0-4B75-853D-1CD0737A9069}" type="slidenum">
              <a:rPr lang="en-US" smtClean="0"/>
              <a:t>27</a:t>
            </a:fld>
            <a:endParaRPr 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ChangeArrowheads="1"/>
          </p:cNvSpPr>
          <p:nvPr/>
        </p:nvSpPr>
        <p:spPr bwMode="auto">
          <a:xfrm>
            <a:off x="533400" y="5715000"/>
            <a:ext cx="5562600" cy="49244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4800600" algn="l"/>
              </a:tabLst>
              <a:defRPr sz="2400">
                <a:solidFill>
                  <a:schemeClr val="tx1"/>
                </a:solidFill>
                <a:latin typeface="Comic Sans MS" pitchFamily="66" charset="0"/>
              </a:defRPr>
            </a:lvl1pPr>
            <a:lvl2pPr marL="742950" indent="-285750">
              <a:tabLst>
                <a:tab pos="4800600" algn="l"/>
              </a:tabLst>
              <a:defRPr sz="2400">
                <a:solidFill>
                  <a:schemeClr val="tx1"/>
                </a:solidFill>
                <a:latin typeface="Comic Sans MS" pitchFamily="66" charset="0"/>
              </a:defRPr>
            </a:lvl2pPr>
            <a:lvl3pPr marL="1143000" indent="-228600">
              <a:tabLst>
                <a:tab pos="4800600" algn="l"/>
              </a:tabLst>
              <a:defRPr sz="2400">
                <a:solidFill>
                  <a:schemeClr val="tx1"/>
                </a:solidFill>
                <a:latin typeface="Comic Sans MS" pitchFamily="66" charset="0"/>
              </a:defRPr>
            </a:lvl3pPr>
            <a:lvl4pPr marL="1600200" indent="-228600">
              <a:tabLst>
                <a:tab pos="4800600" algn="l"/>
              </a:tabLst>
              <a:defRPr sz="2400">
                <a:solidFill>
                  <a:schemeClr val="tx1"/>
                </a:solidFill>
                <a:latin typeface="Comic Sans MS" pitchFamily="66" charset="0"/>
              </a:defRPr>
            </a:lvl4pPr>
            <a:lvl5pPr marL="2057400" indent="-228600">
              <a:tabLst>
                <a:tab pos="48006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48006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48006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48006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4800600" algn="l"/>
              </a:tabLst>
              <a:defRPr sz="2400">
                <a:solidFill>
                  <a:schemeClr val="tx1"/>
                </a:solidFill>
                <a:latin typeface="Comic Sans MS" pitchFamily="66" charset="0"/>
              </a:defRPr>
            </a:lvl9pPr>
          </a:lstStyle>
          <a:p>
            <a:pPr algn="l">
              <a:lnSpc>
                <a:spcPct val="130000"/>
              </a:lnSpc>
              <a:spcBef>
                <a:spcPct val="20000"/>
              </a:spcBef>
            </a:pPr>
            <a:r>
              <a:rPr lang="en-US" altLang="en-US" sz="2000" dirty="0">
                <a:effectLst/>
                <a:latin typeface="Liberation Sans" panose="020B0604020202020204" pitchFamily="34" charset="0"/>
              </a:rPr>
              <a:t>Should Woodmasters sell or </a:t>
            </a:r>
            <a:r>
              <a:rPr lang="en-US" altLang="en-US" sz="2000" b="1" u="sng" dirty="0">
                <a:solidFill>
                  <a:srgbClr val="800000"/>
                </a:solidFill>
                <a:effectLst/>
                <a:latin typeface="Liberation Sans" panose="020B0604020202020204" pitchFamily="34" charset="0"/>
              </a:rPr>
              <a:t>process further</a:t>
            </a:r>
            <a:r>
              <a:rPr lang="en-US" altLang="en-US" sz="2000" dirty="0">
                <a:effectLst/>
                <a:latin typeface="Liberation Sans" panose="020B0604020202020204" pitchFamily="34" charset="0"/>
              </a:rPr>
              <a:t>.</a:t>
            </a:r>
          </a:p>
        </p:txBody>
      </p:sp>
      <p:sp>
        <p:nvSpPr>
          <p:cNvPr id="1101836" name="Rectangle 12"/>
          <p:cNvSpPr>
            <a:spLocks noChangeArrowheads="1"/>
          </p:cNvSpPr>
          <p:nvPr/>
        </p:nvSpPr>
        <p:spPr bwMode="auto">
          <a:xfrm>
            <a:off x="533400" y="5715000"/>
            <a:ext cx="6015370" cy="492443"/>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4800600" algn="l"/>
              </a:tabLst>
              <a:defRPr sz="2400">
                <a:solidFill>
                  <a:schemeClr val="tx1"/>
                </a:solidFill>
                <a:latin typeface="Comic Sans MS" pitchFamily="66" charset="0"/>
              </a:defRPr>
            </a:lvl1pPr>
            <a:lvl2pPr marL="742950" indent="-285750">
              <a:tabLst>
                <a:tab pos="4800600" algn="l"/>
              </a:tabLst>
              <a:defRPr sz="2400">
                <a:solidFill>
                  <a:schemeClr val="tx1"/>
                </a:solidFill>
                <a:latin typeface="Comic Sans MS" pitchFamily="66" charset="0"/>
              </a:defRPr>
            </a:lvl2pPr>
            <a:lvl3pPr marL="1143000" indent="-228600">
              <a:tabLst>
                <a:tab pos="4800600" algn="l"/>
              </a:tabLst>
              <a:defRPr sz="2400">
                <a:solidFill>
                  <a:schemeClr val="tx1"/>
                </a:solidFill>
                <a:latin typeface="Comic Sans MS" pitchFamily="66" charset="0"/>
              </a:defRPr>
            </a:lvl3pPr>
            <a:lvl4pPr marL="1600200" indent="-228600">
              <a:tabLst>
                <a:tab pos="4800600" algn="l"/>
              </a:tabLst>
              <a:defRPr sz="2400">
                <a:solidFill>
                  <a:schemeClr val="tx1"/>
                </a:solidFill>
                <a:latin typeface="Comic Sans MS" pitchFamily="66" charset="0"/>
              </a:defRPr>
            </a:lvl4pPr>
            <a:lvl5pPr marL="2057400" indent="-228600">
              <a:tabLst>
                <a:tab pos="48006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48006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48006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48006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4800600" algn="l"/>
              </a:tabLst>
              <a:defRPr sz="2400">
                <a:solidFill>
                  <a:schemeClr val="tx1"/>
                </a:solidFill>
                <a:latin typeface="Comic Sans MS" pitchFamily="66" charset="0"/>
              </a:defRPr>
            </a:lvl9pPr>
          </a:lstStyle>
          <a:p>
            <a:pPr algn="l">
              <a:lnSpc>
                <a:spcPct val="130000"/>
              </a:lnSpc>
              <a:spcBef>
                <a:spcPct val="20000"/>
              </a:spcBef>
            </a:pPr>
            <a:r>
              <a:rPr lang="en-US" altLang="en-US" sz="2000" dirty="0">
                <a:effectLst/>
                <a:latin typeface="Liberation Sans" panose="020B0604020202020204" pitchFamily="34" charset="0"/>
              </a:rPr>
              <a:t>Should Woodmasters sell or process further?</a:t>
            </a:r>
          </a:p>
        </p:txBody>
      </p:sp>
      <p:pic>
        <p:nvPicPr>
          <p:cNvPr id="29722" name="Picture 2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1981200"/>
            <a:ext cx="8534400" cy="3598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9701" name="Rectangle 4"/>
          <p:cNvSpPr>
            <a:spLocks noChangeArrowheads="1"/>
          </p:cNvSpPr>
          <p:nvPr/>
        </p:nvSpPr>
        <p:spPr bwMode="auto">
          <a:xfrm>
            <a:off x="533400" y="1295400"/>
            <a:ext cx="7924800" cy="46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800600" algn="l"/>
              </a:tabLst>
              <a:defRPr sz="2400">
                <a:solidFill>
                  <a:schemeClr val="tx1"/>
                </a:solidFill>
                <a:latin typeface="Comic Sans MS" pitchFamily="66" charset="0"/>
              </a:defRPr>
            </a:lvl1pPr>
            <a:lvl2pPr marL="742950" indent="-285750">
              <a:tabLst>
                <a:tab pos="4800600" algn="l"/>
              </a:tabLst>
              <a:defRPr sz="2400">
                <a:solidFill>
                  <a:schemeClr val="tx1"/>
                </a:solidFill>
                <a:latin typeface="Comic Sans MS" pitchFamily="66" charset="0"/>
              </a:defRPr>
            </a:lvl2pPr>
            <a:lvl3pPr marL="1143000" indent="-228600">
              <a:tabLst>
                <a:tab pos="4800600" algn="l"/>
              </a:tabLst>
              <a:defRPr sz="2400">
                <a:solidFill>
                  <a:schemeClr val="tx1"/>
                </a:solidFill>
                <a:latin typeface="Comic Sans MS" pitchFamily="66" charset="0"/>
              </a:defRPr>
            </a:lvl3pPr>
            <a:lvl4pPr marL="1600200" indent="-228600">
              <a:tabLst>
                <a:tab pos="4800600" algn="l"/>
              </a:tabLst>
              <a:defRPr sz="2400">
                <a:solidFill>
                  <a:schemeClr val="tx1"/>
                </a:solidFill>
                <a:latin typeface="Comic Sans MS" pitchFamily="66" charset="0"/>
              </a:defRPr>
            </a:lvl4pPr>
            <a:lvl5pPr marL="2057400" indent="-228600">
              <a:tabLst>
                <a:tab pos="48006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48006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48006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48006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4800600" algn="l"/>
              </a:tabLst>
              <a:defRPr sz="2400">
                <a:solidFill>
                  <a:schemeClr val="tx1"/>
                </a:solidFill>
                <a:latin typeface="Comic Sans MS" pitchFamily="66" charset="0"/>
              </a:defRPr>
            </a:lvl9pPr>
          </a:lstStyle>
          <a:p>
            <a:pPr algn="l">
              <a:lnSpc>
                <a:spcPct val="130000"/>
              </a:lnSpc>
              <a:spcBef>
                <a:spcPct val="20000"/>
              </a:spcBef>
            </a:pPr>
            <a:r>
              <a:rPr lang="en-US" altLang="en-US" sz="2100" dirty="0">
                <a:effectLst/>
                <a:latin typeface="Liberation Sans" panose="020B0604020202020204" pitchFamily="34" charset="0"/>
              </a:rPr>
              <a:t>The incremental analysis on a per unit basis is as follows.</a:t>
            </a:r>
          </a:p>
        </p:txBody>
      </p:sp>
      <p:sp>
        <p:nvSpPr>
          <p:cNvPr id="1101865" name="Rectangle 41"/>
          <p:cNvSpPr>
            <a:spLocks noChangeArrowheads="1"/>
          </p:cNvSpPr>
          <p:nvPr/>
        </p:nvSpPr>
        <p:spPr bwMode="auto">
          <a:xfrm>
            <a:off x="7315200" y="3962400"/>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66" name="Rectangle 42"/>
          <p:cNvSpPr>
            <a:spLocks noChangeArrowheads="1"/>
          </p:cNvSpPr>
          <p:nvPr/>
        </p:nvSpPr>
        <p:spPr bwMode="auto">
          <a:xfrm>
            <a:off x="7315200" y="4242816"/>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67" name="Rectangle 43"/>
          <p:cNvSpPr>
            <a:spLocks noChangeArrowheads="1"/>
          </p:cNvSpPr>
          <p:nvPr/>
        </p:nvSpPr>
        <p:spPr bwMode="auto">
          <a:xfrm>
            <a:off x="7315200" y="4506913"/>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68" name="Rectangle 44"/>
          <p:cNvSpPr>
            <a:spLocks noChangeArrowheads="1"/>
          </p:cNvSpPr>
          <p:nvPr/>
        </p:nvSpPr>
        <p:spPr bwMode="auto">
          <a:xfrm>
            <a:off x="7315200" y="4735513"/>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69" name="Rectangle 45"/>
          <p:cNvSpPr>
            <a:spLocks noChangeArrowheads="1"/>
          </p:cNvSpPr>
          <p:nvPr/>
        </p:nvSpPr>
        <p:spPr bwMode="auto">
          <a:xfrm>
            <a:off x="7315200" y="5001768"/>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0" name="Rectangle 46"/>
          <p:cNvSpPr>
            <a:spLocks noChangeArrowheads="1"/>
          </p:cNvSpPr>
          <p:nvPr/>
        </p:nvSpPr>
        <p:spPr bwMode="auto">
          <a:xfrm>
            <a:off x="7315200" y="5248275"/>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1" name="Rectangle 47"/>
          <p:cNvSpPr>
            <a:spLocks noChangeArrowheads="1"/>
          </p:cNvSpPr>
          <p:nvPr/>
        </p:nvSpPr>
        <p:spPr bwMode="auto">
          <a:xfrm>
            <a:off x="7315200" y="3483864"/>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2" name="Rectangle 48"/>
          <p:cNvSpPr>
            <a:spLocks noChangeArrowheads="1"/>
          </p:cNvSpPr>
          <p:nvPr/>
        </p:nvSpPr>
        <p:spPr bwMode="auto">
          <a:xfrm>
            <a:off x="5562600" y="3962400"/>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3" name="Rectangle 49"/>
          <p:cNvSpPr>
            <a:spLocks noChangeArrowheads="1"/>
          </p:cNvSpPr>
          <p:nvPr/>
        </p:nvSpPr>
        <p:spPr bwMode="auto">
          <a:xfrm>
            <a:off x="5562600" y="4242816"/>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4" name="Rectangle 50"/>
          <p:cNvSpPr>
            <a:spLocks noChangeArrowheads="1"/>
          </p:cNvSpPr>
          <p:nvPr/>
        </p:nvSpPr>
        <p:spPr bwMode="auto">
          <a:xfrm>
            <a:off x="5562600" y="4506913"/>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5" name="Rectangle 51"/>
          <p:cNvSpPr>
            <a:spLocks noChangeArrowheads="1"/>
          </p:cNvSpPr>
          <p:nvPr/>
        </p:nvSpPr>
        <p:spPr bwMode="auto">
          <a:xfrm>
            <a:off x="5562600" y="4735513"/>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6" name="Rectangle 52"/>
          <p:cNvSpPr>
            <a:spLocks noChangeArrowheads="1"/>
          </p:cNvSpPr>
          <p:nvPr/>
        </p:nvSpPr>
        <p:spPr bwMode="auto">
          <a:xfrm>
            <a:off x="5562600" y="5001768"/>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7" name="Rectangle 53"/>
          <p:cNvSpPr>
            <a:spLocks noChangeArrowheads="1"/>
          </p:cNvSpPr>
          <p:nvPr/>
        </p:nvSpPr>
        <p:spPr bwMode="auto">
          <a:xfrm>
            <a:off x="5562600" y="5248275"/>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01878" name="Rectangle 54"/>
          <p:cNvSpPr>
            <a:spLocks noChangeArrowheads="1"/>
          </p:cNvSpPr>
          <p:nvPr/>
        </p:nvSpPr>
        <p:spPr bwMode="auto">
          <a:xfrm>
            <a:off x="5562600" y="3483864"/>
            <a:ext cx="1371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971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6"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Single-Product Case</a:t>
            </a:r>
          </a:p>
        </p:txBody>
      </p:sp>
      <p:sp>
        <p:nvSpPr>
          <p:cNvPr id="2" name="Slide Number Placeholder 1"/>
          <p:cNvSpPr>
            <a:spLocks noGrp="1"/>
          </p:cNvSpPr>
          <p:nvPr>
            <p:ph type="sldNum" sz="quarter" idx="12"/>
          </p:nvPr>
        </p:nvSpPr>
        <p:spPr/>
        <p:txBody>
          <a:bodyPr/>
          <a:lstStyle/>
          <a:p>
            <a:fld id="{E0E5CC96-C8C0-4B75-853D-1CD0737A9069}" type="slidenum">
              <a:rPr lang="en-US" smtClean="0"/>
              <a:t>28</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101878"/>
                                        </p:tgtEl>
                                      </p:cBhvr>
                                    </p:animEffect>
                                    <p:set>
                                      <p:cBhvr>
                                        <p:cTn id="7" dur="1" fill="hold">
                                          <p:stCondLst>
                                            <p:cond delay="499"/>
                                          </p:stCondLst>
                                        </p:cTn>
                                        <p:tgtEl>
                                          <p:spTgt spid="110187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101872"/>
                                        </p:tgtEl>
                                      </p:cBhvr>
                                    </p:animEffect>
                                    <p:set>
                                      <p:cBhvr>
                                        <p:cTn id="12" dur="1" fill="hold">
                                          <p:stCondLst>
                                            <p:cond delay="499"/>
                                          </p:stCondLst>
                                        </p:cTn>
                                        <p:tgtEl>
                                          <p:spTgt spid="110187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101873"/>
                                        </p:tgtEl>
                                      </p:cBhvr>
                                    </p:animEffect>
                                    <p:set>
                                      <p:cBhvr>
                                        <p:cTn id="17" dur="1" fill="hold">
                                          <p:stCondLst>
                                            <p:cond delay="499"/>
                                          </p:stCondLst>
                                        </p:cTn>
                                        <p:tgtEl>
                                          <p:spTgt spid="110187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101874"/>
                                        </p:tgtEl>
                                      </p:cBhvr>
                                    </p:animEffect>
                                    <p:set>
                                      <p:cBhvr>
                                        <p:cTn id="22" dur="1" fill="hold">
                                          <p:stCondLst>
                                            <p:cond delay="499"/>
                                          </p:stCondLst>
                                        </p:cTn>
                                        <p:tgtEl>
                                          <p:spTgt spid="110187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101875"/>
                                        </p:tgtEl>
                                      </p:cBhvr>
                                    </p:animEffect>
                                    <p:set>
                                      <p:cBhvr>
                                        <p:cTn id="27" dur="1" fill="hold">
                                          <p:stCondLst>
                                            <p:cond delay="499"/>
                                          </p:stCondLst>
                                        </p:cTn>
                                        <p:tgtEl>
                                          <p:spTgt spid="110187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101876"/>
                                        </p:tgtEl>
                                      </p:cBhvr>
                                    </p:animEffect>
                                    <p:set>
                                      <p:cBhvr>
                                        <p:cTn id="32" dur="1" fill="hold">
                                          <p:stCondLst>
                                            <p:cond delay="499"/>
                                          </p:stCondLst>
                                        </p:cTn>
                                        <p:tgtEl>
                                          <p:spTgt spid="110187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101877"/>
                                        </p:tgtEl>
                                      </p:cBhvr>
                                    </p:animEffect>
                                    <p:set>
                                      <p:cBhvr>
                                        <p:cTn id="37" dur="1" fill="hold">
                                          <p:stCondLst>
                                            <p:cond delay="499"/>
                                          </p:stCondLst>
                                        </p:cTn>
                                        <p:tgtEl>
                                          <p:spTgt spid="110187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101871"/>
                                        </p:tgtEl>
                                      </p:cBhvr>
                                    </p:animEffect>
                                    <p:set>
                                      <p:cBhvr>
                                        <p:cTn id="42" dur="1" fill="hold">
                                          <p:stCondLst>
                                            <p:cond delay="499"/>
                                          </p:stCondLst>
                                        </p:cTn>
                                        <p:tgtEl>
                                          <p:spTgt spid="110187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101865"/>
                                        </p:tgtEl>
                                      </p:cBhvr>
                                    </p:animEffect>
                                    <p:set>
                                      <p:cBhvr>
                                        <p:cTn id="47" dur="1" fill="hold">
                                          <p:stCondLst>
                                            <p:cond delay="499"/>
                                          </p:stCondLst>
                                        </p:cTn>
                                        <p:tgtEl>
                                          <p:spTgt spid="1101865"/>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101866"/>
                                        </p:tgtEl>
                                      </p:cBhvr>
                                    </p:animEffect>
                                    <p:set>
                                      <p:cBhvr>
                                        <p:cTn id="52" dur="1" fill="hold">
                                          <p:stCondLst>
                                            <p:cond delay="499"/>
                                          </p:stCondLst>
                                        </p:cTn>
                                        <p:tgtEl>
                                          <p:spTgt spid="1101866"/>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1101867"/>
                                        </p:tgtEl>
                                      </p:cBhvr>
                                    </p:animEffect>
                                    <p:set>
                                      <p:cBhvr>
                                        <p:cTn id="57" dur="1" fill="hold">
                                          <p:stCondLst>
                                            <p:cond delay="499"/>
                                          </p:stCondLst>
                                        </p:cTn>
                                        <p:tgtEl>
                                          <p:spTgt spid="110186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1101868"/>
                                        </p:tgtEl>
                                      </p:cBhvr>
                                    </p:animEffect>
                                    <p:set>
                                      <p:cBhvr>
                                        <p:cTn id="62" dur="1" fill="hold">
                                          <p:stCondLst>
                                            <p:cond delay="499"/>
                                          </p:stCondLst>
                                        </p:cTn>
                                        <p:tgtEl>
                                          <p:spTgt spid="110186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xit" presetSubtype="8" fill="hold" grpId="0" nodeType="clickEffect">
                                  <p:stCondLst>
                                    <p:cond delay="0"/>
                                  </p:stCondLst>
                                  <p:childTnLst>
                                    <p:animEffect transition="out" filter="wipe(left)">
                                      <p:cBhvr>
                                        <p:cTn id="66" dur="500"/>
                                        <p:tgtEl>
                                          <p:spTgt spid="1101869"/>
                                        </p:tgtEl>
                                      </p:cBhvr>
                                    </p:animEffect>
                                    <p:set>
                                      <p:cBhvr>
                                        <p:cTn id="67" dur="1" fill="hold">
                                          <p:stCondLst>
                                            <p:cond delay="499"/>
                                          </p:stCondLst>
                                        </p:cTn>
                                        <p:tgtEl>
                                          <p:spTgt spid="1101869"/>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xit" presetSubtype="8" fill="hold" grpId="0" nodeType="clickEffect">
                                  <p:stCondLst>
                                    <p:cond delay="0"/>
                                  </p:stCondLst>
                                  <p:childTnLst>
                                    <p:animEffect transition="out" filter="wipe(left)">
                                      <p:cBhvr>
                                        <p:cTn id="71" dur="500"/>
                                        <p:tgtEl>
                                          <p:spTgt spid="1101870"/>
                                        </p:tgtEl>
                                      </p:cBhvr>
                                    </p:animEffect>
                                    <p:set>
                                      <p:cBhvr>
                                        <p:cTn id="72" dur="1" fill="hold">
                                          <p:stCondLst>
                                            <p:cond delay="499"/>
                                          </p:stCondLst>
                                        </p:cTn>
                                        <p:tgtEl>
                                          <p:spTgt spid="1101870"/>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xit" presetSubtype="8" fill="hold" grpId="0" nodeType="clickEffect">
                                  <p:stCondLst>
                                    <p:cond delay="0"/>
                                  </p:stCondLst>
                                  <p:childTnLst>
                                    <p:animEffect transition="out" filter="wipe(left)">
                                      <p:cBhvr>
                                        <p:cTn id="76" dur="500"/>
                                        <p:tgtEl>
                                          <p:spTgt spid="1101836"/>
                                        </p:tgtEl>
                                      </p:cBhvr>
                                    </p:animEffect>
                                    <p:set>
                                      <p:cBhvr>
                                        <p:cTn id="77" dur="1" fill="hold">
                                          <p:stCondLst>
                                            <p:cond delay="499"/>
                                          </p:stCondLst>
                                        </p:cTn>
                                        <p:tgtEl>
                                          <p:spTgt spid="1101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36" grpId="0" animBg="1"/>
      <p:bldP spid="1101865" grpId="0" animBg="1"/>
      <p:bldP spid="1101866" grpId="0" animBg="1"/>
      <p:bldP spid="1101867" grpId="0" animBg="1"/>
      <p:bldP spid="1101868" grpId="0" animBg="1"/>
      <p:bldP spid="1101869" grpId="0" animBg="1"/>
      <p:bldP spid="1101870" grpId="0" animBg="1"/>
      <p:bldP spid="1101871" grpId="0" animBg="1"/>
      <p:bldP spid="1101872" grpId="0" animBg="1"/>
      <p:bldP spid="1101873" grpId="0" animBg="1"/>
      <p:bldP spid="1101874" grpId="0" animBg="1"/>
      <p:bldP spid="1101875" grpId="0" animBg="1"/>
      <p:bldP spid="1101876" grpId="0" animBg="1"/>
      <p:bldP spid="1101877" grpId="0" animBg="1"/>
      <p:bldP spid="11018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42499" y="2075563"/>
            <a:ext cx="8001001" cy="2532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103876" name="Rectangle 4"/>
          <p:cNvSpPr>
            <a:spLocks noChangeArrowheads="1"/>
          </p:cNvSpPr>
          <p:nvPr/>
        </p:nvSpPr>
        <p:spPr bwMode="auto">
          <a:xfrm>
            <a:off x="533400" y="1139588"/>
            <a:ext cx="7924800" cy="9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b="1" dirty="0">
                <a:effectLst/>
                <a:latin typeface="Liberation Sans" panose="020B0604020202020204" pitchFamily="34" charset="0"/>
              </a:rPr>
              <a:t>Joint product </a:t>
            </a:r>
            <a:r>
              <a:rPr lang="en-US" altLang="en-US" sz="2100" dirty="0">
                <a:effectLst/>
                <a:latin typeface="Liberation Sans" panose="020B0604020202020204" pitchFamily="34" charset="0"/>
              </a:rPr>
              <a:t>situation for Marais Creamery. Cream and skim milk are products that result from the processing of raw milk.</a:t>
            </a:r>
          </a:p>
        </p:txBody>
      </p:sp>
      <p:sp>
        <p:nvSpPr>
          <p:cNvPr id="1103882" name="Rectangle 10"/>
          <p:cNvSpPr>
            <a:spLocks noChangeArrowheads="1"/>
          </p:cNvSpPr>
          <p:nvPr/>
        </p:nvSpPr>
        <p:spPr bwMode="auto">
          <a:xfrm>
            <a:off x="542499" y="4608444"/>
            <a:ext cx="7924800"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20000"/>
              </a:lnSpc>
              <a:spcBef>
                <a:spcPct val="20000"/>
              </a:spcBef>
            </a:pPr>
            <a:r>
              <a:rPr lang="en-US" altLang="en-US" sz="2100" b="1" dirty="0">
                <a:effectLst/>
                <a:latin typeface="Liberation Sans" panose="020B0604020202020204" pitchFamily="34" charset="0"/>
              </a:rPr>
              <a:t>Joint product costs </a:t>
            </a:r>
            <a:r>
              <a:rPr lang="en-US" altLang="en-US" sz="2100" dirty="0">
                <a:effectLst/>
                <a:latin typeface="Liberation Sans" panose="020B0604020202020204" pitchFamily="34" charset="0"/>
              </a:rPr>
              <a:t>are costs incurred prior to the point at which the two products are separately identifiable (</a:t>
            </a:r>
            <a:r>
              <a:rPr lang="en-US" altLang="en-US" sz="2100" b="1" dirty="0">
                <a:effectLst/>
                <a:latin typeface="Liberation Sans" panose="020B0604020202020204" pitchFamily="34" charset="0"/>
              </a:rPr>
              <a:t>split-off point</a:t>
            </a:r>
            <a:r>
              <a:rPr lang="en-US" altLang="en-US" sz="2100" dirty="0">
                <a:effectLst/>
                <a:latin typeface="Liberation Sans" panose="020B0604020202020204" pitchFamily="34" charset="0"/>
              </a:rPr>
              <a:t>)</a:t>
            </a:r>
          </a:p>
          <a:p>
            <a:pPr>
              <a:lnSpc>
                <a:spcPct val="120000"/>
              </a:lnSpc>
              <a:spcBef>
                <a:spcPct val="20000"/>
              </a:spcBef>
            </a:pPr>
            <a:r>
              <a:rPr lang="en-US" altLang="en-US" sz="2100" dirty="0">
                <a:effectLst/>
                <a:latin typeface="Liberation Sans" panose="020B0604020202020204" pitchFamily="34" charset="0"/>
              </a:rPr>
              <a:t>Joint product costs are </a:t>
            </a:r>
            <a:r>
              <a:rPr lang="en-US" altLang="en-US" sz="2100" b="1" dirty="0">
                <a:effectLst/>
                <a:latin typeface="Liberation Sans" panose="020B0604020202020204" pitchFamily="34" charset="0"/>
              </a:rPr>
              <a:t>sunk costs</a:t>
            </a:r>
            <a:r>
              <a:rPr lang="en-US" altLang="en-US" sz="2100" dirty="0">
                <a:effectLst/>
                <a:latin typeface="Liberation Sans" panose="020B0604020202020204" pitchFamily="34" charset="0"/>
              </a:rPr>
              <a:t> and thus not relevant to the sell-or-process further decision.</a:t>
            </a:r>
          </a:p>
        </p:txBody>
      </p:sp>
      <p:sp>
        <p:nvSpPr>
          <p:cNvPr id="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Multiple-Product Case</a:t>
            </a:r>
          </a:p>
        </p:txBody>
      </p:sp>
      <p:sp>
        <p:nvSpPr>
          <p:cNvPr id="2" name="Slide Number Placeholder 1"/>
          <p:cNvSpPr>
            <a:spLocks noGrp="1"/>
          </p:cNvSpPr>
          <p:nvPr>
            <p:ph type="sldNum" sz="quarter" idx="12"/>
          </p:nvPr>
        </p:nvSpPr>
        <p:spPr/>
        <p:txBody>
          <a:bodyPr/>
          <a:lstStyle/>
          <a:p>
            <a:fld id="{E0E5CC96-C8C0-4B75-853D-1CD0737A9069}" type="slidenum">
              <a:rPr lang="en-US" smtClean="0"/>
              <a:t>29</a:t>
            </a:fld>
            <a:endParaRPr lang="en-US"/>
          </a:p>
        </p:txBody>
      </p:sp>
    </p:spTree>
    <p:extLst>
      <p:ext uri="{BB962C8B-B14F-4D97-AF65-F5344CB8AC3E}">
        <p14:creationId xmlns:p14="http://schemas.microsoft.com/office/powerpoint/2010/main" val="1401926397"/>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166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The incremental analysis approach</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Key concepts in incremental analysis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Types of incremental analysis</a:t>
            </a:r>
          </a:p>
        </p:txBody>
      </p:sp>
      <p:sp>
        <p:nvSpPr>
          <p:cNvPr id="2" name="Slide Number Placeholder 1"/>
          <p:cNvSpPr>
            <a:spLocks noGrp="1"/>
          </p:cNvSpPr>
          <p:nvPr>
            <p:ph type="sldNum" sz="quarter" idx="12"/>
          </p:nvPr>
        </p:nvSpPr>
        <p:spPr/>
        <p:txBody>
          <a:bodyPr/>
          <a:lstStyle/>
          <a:p>
            <a:fld id="{EC8E43F6-6984-4340-90A5-19E2164B5CA1}" type="slidenum">
              <a:rPr lang="en-US" smtClean="0"/>
              <a:t>3</a:t>
            </a:fld>
            <a:endParaRPr lang="en-US"/>
          </a:p>
        </p:txBody>
      </p:sp>
    </p:spTree>
    <p:extLst>
      <p:ext uri="{BB962C8B-B14F-4D97-AF65-F5344CB8AC3E}">
        <p14:creationId xmlns:p14="http://schemas.microsoft.com/office/powerpoint/2010/main" val="946783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4" name="Rectangle 4"/>
          <p:cNvSpPr>
            <a:spLocks noChangeArrowheads="1"/>
          </p:cNvSpPr>
          <p:nvPr/>
        </p:nvSpPr>
        <p:spPr bwMode="auto">
          <a:xfrm>
            <a:off x="533400" y="1295400"/>
            <a:ext cx="8001000" cy="5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dirty="0">
                <a:effectLst/>
                <a:latin typeface="Liberation Sans" panose="020B0604020202020204" pitchFamily="34" charset="0"/>
              </a:rPr>
              <a:t>Cost and revenue data per day for </a:t>
            </a:r>
            <a:r>
              <a:rPr lang="en-US" altLang="en-US" sz="2100" b="1" dirty="0">
                <a:effectLst/>
                <a:latin typeface="Liberation Sans" panose="020B0604020202020204" pitchFamily="34" charset="0"/>
              </a:rPr>
              <a:t>cream</a:t>
            </a:r>
            <a:r>
              <a:rPr lang="en-US" altLang="en-US" sz="2100" dirty="0">
                <a:effectLst/>
                <a:latin typeface="Liberation Sans" panose="020B0604020202020204" pitchFamily="34" charset="0"/>
              </a:rPr>
              <a:t>.</a:t>
            </a:r>
          </a:p>
        </p:txBody>
      </p:sp>
      <p:sp>
        <p:nvSpPr>
          <p:cNvPr id="1105930" name="Rectangle 10"/>
          <p:cNvSpPr>
            <a:spLocks noChangeArrowheads="1"/>
          </p:cNvSpPr>
          <p:nvPr/>
        </p:nvSpPr>
        <p:spPr bwMode="auto">
          <a:xfrm>
            <a:off x="533400" y="4444922"/>
            <a:ext cx="8001000" cy="9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dirty="0">
                <a:effectLst/>
                <a:latin typeface="Liberation Sans" panose="020B0604020202020204" pitchFamily="34" charset="0"/>
              </a:rPr>
              <a:t>Determine whether the company should simply sell the cream or process it further into cottage cheese.</a:t>
            </a:r>
          </a:p>
        </p:txBody>
      </p:sp>
      <p:pic>
        <p:nvPicPr>
          <p:cNvPr id="1105935" name="Picture 1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905000" y="2114549"/>
            <a:ext cx="6400800" cy="2016919"/>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Multiple-Product Case</a:t>
            </a:r>
          </a:p>
        </p:txBody>
      </p:sp>
      <p:grpSp>
        <p:nvGrpSpPr>
          <p:cNvPr id="5" name="Group 4"/>
          <p:cNvGrpSpPr/>
          <p:nvPr/>
        </p:nvGrpSpPr>
        <p:grpSpPr>
          <a:xfrm>
            <a:off x="184245" y="2438400"/>
            <a:ext cx="2177955" cy="415498"/>
            <a:chOff x="184245" y="2438400"/>
            <a:chExt cx="2177955" cy="415498"/>
          </a:xfrm>
        </p:grpSpPr>
        <p:sp>
          <p:nvSpPr>
            <p:cNvPr id="8" name="TextBox 7"/>
            <p:cNvSpPr txBox="1"/>
            <p:nvPr/>
          </p:nvSpPr>
          <p:spPr>
            <a:xfrm>
              <a:off x="184245" y="2438400"/>
              <a:ext cx="1524000" cy="415498"/>
            </a:xfrm>
            <a:prstGeom prst="rect">
              <a:avLst/>
            </a:prstGeom>
            <a:noFill/>
          </p:spPr>
          <p:txBody>
            <a:bodyPr wrap="square" rtlCol="0">
              <a:spAutoFit/>
            </a:bodyPr>
            <a:lstStyle/>
            <a:p>
              <a:r>
                <a:rPr lang="en-US" sz="2100" b="1" dirty="0">
                  <a:solidFill>
                    <a:srgbClr val="FF0000"/>
                  </a:solidFill>
                  <a:effectLst/>
                  <a:latin typeface="Liberation Sans" panose="020B0604020202020204" pitchFamily="34" charset="0"/>
                </a:rPr>
                <a:t>Sunk cost</a:t>
              </a:r>
            </a:p>
          </p:txBody>
        </p:sp>
        <p:cxnSp>
          <p:nvCxnSpPr>
            <p:cNvPr id="4" name="Straight Arrow Connector 3"/>
            <p:cNvCxnSpPr>
              <a:stCxn id="8" idx="3"/>
            </p:cNvCxnSpPr>
            <p:nvPr/>
          </p:nvCxnSpPr>
          <p:spPr bwMode="auto">
            <a:xfrm>
              <a:off x="1708245" y="2646149"/>
              <a:ext cx="653955" cy="0"/>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Slide Number Placeholder 5"/>
          <p:cNvSpPr>
            <a:spLocks noGrp="1"/>
          </p:cNvSpPr>
          <p:nvPr>
            <p:ph type="sldNum" sz="quarter" idx="12"/>
          </p:nvPr>
        </p:nvSpPr>
        <p:spPr/>
        <p:txBody>
          <a:bodyPr/>
          <a:lstStyle/>
          <a:p>
            <a:fld id="{E0E5CC96-C8C0-4B75-853D-1CD0737A9069}" type="slidenum">
              <a:rPr lang="en-US" smtClean="0"/>
              <a:t>30</a:t>
            </a:fld>
            <a:endParaRPr lang="en-US"/>
          </a:p>
        </p:txBody>
      </p:sp>
    </p:spTree>
    <p:extLst>
      <p:ext uri="{BB962C8B-B14F-4D97-AF65-F5344CB8AC3E}">
        <p14:creationId xmlns:p14="http://schemas.microsoft.com/office/powerpoint/2010/main" val="3685564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2030159"/>
            <a:ext cx="8534400" cy="2618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155083" name="Rectangle 11"/>
          <p:cNvSpPr>
            <a:spLocks noChangeArrowheads="1"/>
          </p:cNvSpPr>
          <p:nvPr/>
        </p:nvSpPr>
        <p:spPr bwMode="auto">
          <a:xfrm>
            <a:off x="609600" y="4965510"/>
            <a:ext cx="6629400" cy="45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000" dirty="0">
                <a:effectLst/>
                <a:latin typeface="Liberation Sans" panose="020B0604020202020204" pitchFamily="34" charset="0"/>
              </a:rPr>
              <a:t>Marais </a:t>
            </a:r>
            <a:r>
              <a:rPr lang="en-US" altLang="en-US" sz="2000" b="1" u="sng" dirty="0">
                <a:solidFill>
                  <a:srgbClr val="800000"/>
                </a:solidFill>
                <a:effectLst/>
                <a:latin typeface="Liberation Sans" panose="020B0604020202020204" pitchFamily="34" charset="0"/>
              </a:rPr>
              <a:t>should not</a:t>
            </a:r>
            <a:r>
              <a:rPr lang="en-US" altLang="en-US" sz="2000" dirty="0">
                <a:effectLst/>
                <a:latin typeface="Liberation Sans" panose="020B0604020202020204" pitchFamily="34" charset="0"/>
              </a:rPr>
              <a:t> process the cream further.</a:t>
            </a:r>
          </a:p>
        </p:txBody>
      </p:sp>
      <p:sp>
        <p:nvSpPr>
          <p:cNvPr id="1155074" name="Rectangle 2"/>
          <p:cNvSpPr>
            <a:spLocks noChangeArrowheads="1"/>
          </p:cNvSpPr>
          <p:nvPr/>
        </p:nvSpPr>
        <p:spPr bwMode="auto">
          <a:xfrm>
            <a:off x="609600" y="1295400"/>
            <a:ext cx="7924800" cy="46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dirty="0">
                <a:effectLst/>
                <a:latin typeface="Liberation Sans" panose="020B0604020202020204" pitchFamily="34" charset="0"/>
              </a:rPr>
              <a:t>Analysis of whether to sell cream or process into cottage cheese.</a:t>
            </a:r>
          </a:p>
        </p:txBody>
      </p:sp>
      <p:sp>
        <p:nvSpPr>
          <p:cNvPr id="1155077" name="Rectangle 5"/>
          <p:cNvSpPr>
            <a:spLocks noChangeArrowheads="1"/>
          </p:cNvSpPr>
          <p:nvPr/>
        </p:nvSpPr>
        <p:spPr bwMode="auto">
          <a:xfrm>
            <a:off x="609600" y="4965510"/>
            <a:ext cx="6629400" cy="488950"/>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000" dirty="0">
                <a:effectLst/>
                <a:latin typeface="Liberation Sans" panose="020B0604020202020204" pitchFamily="34" charset="0"/>
              </a:rPr>
              <a:t>Marais should or should not process the cream further?</a:t>
            </a:r>
          </a:p>
        </p:txBody>
      </p:sp>
      <p:sp>
        <p:nvSpPr>
          <p:cNvPr id="1155089" name="Rectangle 17"/>
          <p:cNvSpPr>
            <a:spLocks noChangeArrowheads="1"/>
          </p:cNvSpPr>
          <p:nvPr/>
        </p:nvSpPr>
        <p:spPr bwMode="auto">
          <a:xfrm>
            <a:off x="6934200" y="4041775"/>
            <a:ext cx="1752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5091" name="Rectangle 19"/>
          <p:cNvSpPr>
            <a:spLocks noChangeArrowheads="1"/>
          </p:cNvSpPr>
          <p:nvPr/>
        </p:nvSpPr>
        <p:spPr bwMode="auto">
          <a:xfrm>
            <a:off x="6934200" y="4315968"/>
            <a:ext cx="17526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5092" name="Rectangle 20"/>
          <p:cNvSpPr>
            <a:spLocks noChangeArrowheads="1"/>
          </p:cNvSpPr>
          <p:nvPr/>
        </p:nvSpPr>
        <p:spPr bwMode="auto">
          <a:xfrm>
            <a:off x="5181600" y="4038600"/>
            <a:ext cx="16764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5093" name="Rectangle 21"/>
          <p:cNvSpPr>
            <a:spLocks noChangeArrowheads="1"/>
          </p:cNvSpPr>
          <p:nvPr/>
        </p:nvSpPr>
        <p:spPr bwMode="auto">
          <a:xfrm>
            <a:off x="5181600" y="3547872"/>
            <a:ext cx="16764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5094" name="Rectangle 22"/>
          <p:cNvSpPr>
            <a:spLocks noChangeArrowheads="1"/>
          </p:cNvSpPr>
          <p:nvPr/>
        </p:nvSpPr>
        <p:spPr bwMode="auto">
          <a:xfrm>
            <a:off x="5181600" y="4315968"/>
            <a:ext cx="16764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Multiple-Product Case</a:t>
            </a:r>
          </a:p>
        </p:txBody>
      </p:sp>
      <p:sp>
        <p:nvSpPr>
          <p:cNvPr id="21" name="Rectangle 17"/>
          <p:cNvSpPr>
            <a:spLocks noChangeArrowheads="1"/>
          </p:cNvSpPr>
          <p:nvPr/>
        </p:nvSpPr>
        <p:spPr bwMode="auto">
          <a:xfrm>
            <a:off x="6934200" y="3547872"/>
            <a:ext cx="1752600" cy="2413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E0E5CC96-C8C0-4B75-853D-1CD0737A9069}" type="slidenum">
              <a:rPr lang="en-US" smtClean="0"/>
              <a:t>31</a:t>
            </a:fld>
            <a:endParaRPr lang="en-US"/>
          </a:p>
        </p:txBody>
      </p:sp>
    </p:spTree>
    <p:extLst>
      <p:ext uri="{BB962C8B-B14F-4D97-AF65-F5344CB8AC3E}">
        <p14:creationId xmlns:p14="http://schemas.microsoft.com/office/powerpoint/2010/main" val="24327121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155093"/>
                                        </p:tgtEl>
                                      </p:cBhvr>
                                    </p:animEffect>
                                    <p:set>
                                      <p:cBhvr>
                                        <p:cTn id="7" dur="1" fill="hold">
                                          <p:stCondLst>
                                            <p:cond delay="499"/>
                                          </p:stCondLst>
                                        </p:cTn>
                                        <p:tgtEl>
                                          <p:spTgt spid="11550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155092"/>
                                        </p:tgtEl>
                                      </p:cBhvr>
                                    </p:animEffect>
                                    <p:set>
                                      <p:cBhvr>
                                        <p:cTn id="12" dur="1" fill="hold">
                                          <p:stCondLst>
                                            <p:cond delay="499"/>
                                          </p:stCondLst>
                                        </p:cTn>
                                        <p:tgtEl>
                                          <p:spTgt spid="115509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155094"/>
                                        </p:tgtEl>
                                      </p:cBhvr>
                                    </p:animEffect>
                                    <p:set>
                                      <p:cBhvr>
                                        <p:cTn id="17" dur="1" fill="hold">
                                          <p:stCondLst>
                                            <p:cond delay="499"/>
                                          </p:stCondLst>
                                        </p:cTn>
                                        <p:tgtEl>
                                          <p:spTgt spid="115509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155089"/>
                                        </p:tgtEl>
                                      </p:cBhvr>
                                    </p:animEffect>
                                    <p:set>
                                      <p:cBhvr>
                                        <p:cTn id="27" dur="1" fill="hold">
                                          <p:stCondLst>
                                            <p:cond delay="499"/>
                                          </p:stCondLst>
                                        </p:cTn>
                                        <p:tgtEl>
                                          <p:spTgt spid="115508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155091"/>
                                        </p:tgtEl>
                                      </p:cBhvr>
                                    </p:animEffect>
                                    <p:set>
                                      <p:cBhvr>
                                        <p:cTn id="32" dur="1" fill="hold">
                                          <p:stCondLst>
                                            <p:cond delay="499"/>
                                          </p:stCondLst>
                                        </p:cTn>
                                        <p:tgtEl>
                                          <p:spTgt spid="115509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155077"/>
                                        </p:tgtEl>
                                      </p:cBhvr>
                                    </p:animEffect>
                                    <p:set>
                                      <p:cBhvr>
                                        <p:cTn id="37" dur="1" fill="hold">
                                          <p:stCondLst>
                                            <p:cond delay="499"/>
                                          </p:stCondLst>
                                        </p:cTn>
                                        <p:tgtEl>
                                          <p:spTgt spid="11550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077" grpId="0" animBg="1"/>
      <p:bldP spid="1155089" grpId="0" animBg="1"/>
      <p:bldP spid="1155091" grpId="0" animBg="1"/>
      <p:bldP spid="1155092" grpId="0" animBg="1"/>
      <p:bldP spid="1155093" grpId="0" animBg="1"/>
      <p:bldP spid="1155094"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Rectangle 2"/>
          <p:cNvSpPr>
            <a:spLocks noChangeArrowheads="1"/>
          </p:cNvSpPr>
          <p:nvPr/>
        </p:nvSpPr>
        <p:spPr bwMode="auto">
          <a:xfrm>
            <a:off x="609600" y="1295400"/>
            <a:ext cx="7620000" cy="5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dirty="0">
                <a:effectLst/>
                <a:latin typeface="Liberation Sans" panose="020B0604020202020204" pitchFamily="34" charset="0"/>
              </a:rPr>
              <a:t>Cost and revenue data per day for </a:t>
            </a:r>
            <a:r>
              <a:rPr lang="en-US" altLang="en-US" sz="2100" b="1" dirty="0">
                <a:effectLst/>
                <a:latin typeface="Liberation Sans" panose="020B0604020202020204" pitchFamily="34" charset="0"/>
              </a:rPr>
              <a:t>skim milk</a:t>
            </a:r>
            <a:r>
              <a:rPr lang="en-US" altLang="en-US" sz="2100" dirty="0">
                <a:effectLst/>
                <a:latin typeface="Liberation Sans" panose="020B0604020202020204" pitchFamily="34" charset="0"/>
              </a:rPr>
              <a:t>.</a:t>
            </a:r>
          </a:p>
        </p:txBody>
      </p:sp>
      <p:sp>
        <p:nvSpPr>
          <p:cNvPr id="1157125" name="Rectangle 5"/>
          <p:cNvSpPr>
            <a:spLocks noChangeArrowheads="1"/>
          </p:cNvSpPr>
          <p:nvPr/>
        </p:nvSpPr>
        <p:spPr bwMode="auto">
          <a:xfrm>
            <a:off x="533400" y="4267200"/>
            <a:ext cx="7620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4800600" algn="l"/>
              </a:tabLst>
              <a:defRPr sz="2400">
                <a:solidFill>
                  <a:schemeClr val="tx1"/>
                </a:solidFill>
                <a:latin typeface="Times New Roman" pitchFamily="18" charset="0"/>
              </a:defRPr>
            </a:lvl1pPr>
            <a:lvl2pPr algn="l">
              <a:tabLst>
                <a:tab pos="4800600" algn="l"/>
              </a:tabLst>
              <a:defRPr sz="2400">
                <a:solidFill>
                  <a:schemeClr val="tx1"/>
                </a:solidFill>
                <a:latin typeface="Times New Roman" pitchFamily="18" charset="0"/>
              </a:defRPr>
            </a:lvl2pPr>
            <a:lvl3pPr algn="l">
              <a:tabLst>
                <a:tab pos="4800600" algn="l"/>
              </a:tabLst>
              <a:defRPr sz="2400">
                <a:solidFill>
                  <a:schemeClr val="tx1"/>
                </a:solidFill>
                <a:latin typeface="Times New Roman" pitchFamily="18" charset="0"/>
              </a:defRPr>
            </a:lvl3pPr>
            <a:lvl4pPr algn="l">
              <a:tabLst>
                <a:tab pos="4800600" algn="l"/>
              </a:tabLst>
              <a:defRPr sz="2400">
                <a:solidFill>
                  <a:schemeClr val="tx1"/>
                </a:solidFill>
                <a:latin typeface="Times New Roman" pitchFamily="18" charset="0"/>
              </a:defRPr>
            </a:lvl4pPr>
            <a:lvl5pPr algn="l">
              <a:tabLst>
                <a:tab pos="4800600" algn="l"/>
              </a:tabLst>
              <a:defRPr sz="2400">
                <a:solidFill>
                  <a:schemeClr val="tx1"/>
                </a:solidFill>
                <a:latin typeface="Times New Roman" pitchFamily="18" charset="0"/>
              </a:defRPr>
            </a:lvl5pPr>
            <a:lvl6pPr eaLnBrk="0" fontAlgn="base" hangingPunct="0">
              <a:spcBef>
                <a:spcPct val="0"/>
              </a:spcBef>
              <a:spcAft>
                <a:spcPct val="0"/>
              </a:spcAft>
              <a:tabLst>
                <a:tab pos="4800600" algn="l"/>
              </a:tabLst>
              <a:defRPr sz="2400">
                <a:solidFill>
                  <a:schemeClr val="tx1"/>
                </a:solidFill>
                <a:latin typeface="Times New Roman" pitchFamily="18" charset="0"/>
              </a:defRPr>
            </a:lvl6pPr>
            <a:lvl7pPr eaLnBrk="0" fontAlgn="base" hangingPunct="0">
              <a:spcBef>
                <a:spcPct val="0"/>
              </a:spcBef>
              <a:spcAft>
                <a:spcPct val="0"/>
              </a:spcAft>
              <a:tabLst>
                <a:tab pos="4800600" algn="l"/>
              </a:tabLst>
              <a:defRPr sz="2400">
                <a:solidFill>
                  <a:schemeClr val="tx1"/>
                </a:solidFill>
                <a:latin typeface="Times New Roman" pitchFamily="18" charset="0"/>
              </a:defRPr>
            </a:lvl7pPr>
            <a:lvl8pPr eaLnBrk="0" fontAlgn="base" hangingPunct="0">
              <a:spcBef>
                <a:spcPct val="0"/>
              </a:spcBef>
              <a:spcAft>
                <a:spcPct val="0"/>
              </a:spcAft>
              <a:tabLst>
                <a:tab pos="4800600" algn="l"/>
              </a:tabLst>
              <a:defRPr sz="2400">
                <a:solidFill>
                  <a:schemeClr val="tx1"/>
                </a:solidFill>
                <a:latin typeface="Times New Roman" pitchFamily="18" charset="0"/>
              </a:defRPr>
            </a:lvl8pPr>
            <a:lvl9pPr eaLnBrk="0" fontAlgn="base" hangingPunct="0">
              <a:spcBef>
                <a:spcPct val="0"/>
              </a:spcBef>
              <a:spcAft>
                <a:spcPct val="0"/>
              </a:spcAft>
              <a:tabLst>
                <a:tab pos="4800600" algn="l"/>
              </a:tabLst>
              <a:defRPr sz="2400">
                <a:solidFill>
                  <a:schemeClr val="tx1"/>
                </a:solidFill>
                <a:latin typeface="Times New Roman" pitchFamily="18" charset="0"/>
              </a:defRPr>
            </a:lvl9pPr>
          </a:lstStyle>
          <a:p>
            <a:pPr>
              <a:lnSpc>
                <a:spcPct val="130000"/>
              </a:lnSpc>
              <a:spcBef>
                <a:spcPct val="20000"/>
              </a:spcBef>
            </a:pPr>
            <a:r>
              <a:rPr lang="en-US" altLang="en-US" sz="2100" dirty="0">
                <a:effectLst/>
                <a:latin typeface="Liberation Sans" panose="020B0604020202020204" pitchFamily="34" charset="0"/>
              </a:rPr>
              <a:t>Determine whether the company should sell the skim milk or process it further into condensed milk.</a:t>
            </a:r>
          </a:p>
        </p:txBody>
      </p:sp>
      <p:pic>
        <p:nvPicPr>
          <p:cNvPr id="1157130" name="Picture 1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035222" y="2074500"/>
            <a:ext cx="6553200" cy="1976768"/>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Multiple-Product Case</a:t>
            </a:r>
          </a:p>
        </p:txBody>
      </p:sp>
      <p:grpSp>
        <p:nvGrpSpPr>
          <p:cNvPr id="7" name="Group 6"/>
          <p:cNvGrpSpPr/>
          <p:nvPr/>
        </p:nvGrpSpPr>
        <p:grpSpPr>
          <a:xfrm>
            <a:off x="184245" y="2438400"/>
            <a:ext cx="2177955" cy="415498"/>
            <a:chOff x="184245" y="2438400"/>
            <a:chExt cx="2177955" cy="415498"/>
          </a:xfrm>
        </p:grpSpPr>
        <p:sp>
          <p:nvSpPr>
            <p:cNvPr id="8" name="TextBox 7"/>
            <p:cNvSpPr txBox="1"/>
            <p:nvPr/>
          </p:nvSpPr>
          <p:spPr>
            <a:xfrm>
              <a:off x="184245" y="2438400"/>
              <a:ext cx="1524000" cy="415498"/>
            </a:xfrm>
            <a:prstGeom prst="rect">
              <a:avLst/>
            </a:prstGeom>
            <a:noFill/>
          </p:spPr>
          <p:txBody>
            <a:bodyPr wrap="square" rtlCol="0">
              <a:spAutoFit/>
            </a:bodyPr>
            <a:lstStyle/>
            <a:p>
              <a:r>
                <a:rPr lang="en-US" sz="2100" b="1" dirty="0">
                  <a:solidFill>
                    <a:srgbClr val="FF0000"/>
                  </a:solidFill>
                  <a:effectLst/>
                  <a:latin typeface="Liberation Sans" panose="020B0604020202020204" pitchFamily="34" charset="0"/>
                </a:rPr>
                <a:t>Sunk cost</a:t>
              </a:r>
            </a:p>
          </p:txBody>
        </p:sp>
        <p:cxnSp>
          <p:nvCxnSpPr>
            <p:cNvPr id="9" name="Straight Arrow Connector 8"/>
            <p:cNvCxnSpPr>
              <a:stCxn id="8" idx="3"/>
            </p:cNvCxnSpPr>
            <p:nvPr/>
          </p:nvCxnSpPr>
          <p:spPr bwMode="auto">
            <a:xfrm>
              <a:off x="1708245" y="2646149"/>
              <a:ext cx="653955" cy="0"/>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p:cNvSpPr>
            <a:spLocks noGrp="1"/>
          </p:cNvSpPr>
          <p:nvPr>
            <p:ph type="sldNum" sz="quarter" idx="12"/>
          </p:nvPr>
        </p:nvSpPr>
        <p:spPr/>
        <p:txBody>
          <a:bodyPr/>
          <a:lstStyle/>
          <a:p>
            <a:fld id="{E0E5CC96-C8C0-4B75-853D-1CD0737A9069}" type="slidenum">
              <a:rPr lang="en-US" smtClean="0"/>
              <a:t>32</a:t>
            </a:fld>
            <a:endParaRPr lang="en-US"/>
          </a:p>
        </p:txBody>
      </p:sp>
    </p:spTree>
    <p:extLst>
      <p:ext uri="{BB962C8B-B14F-4D97-AF65-F5344CB8AC3E}">
        <p14:creationId xmlns:p14="http://schemas.microsoft.com/office/powerpoint/2010/main" val="8154682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ChangeArrowheads="1"/>
          </p:cNvSpPr>
          <p:nvPr/>
        </p:nvSpPr>
        <p:spPr bwMode="auto">
          <a:xfrm>
            <a:off x="609600" y="5257800"/>
            <a:ext cx="7620000" cy="468718"/>
          </a:xfrm>
          <a:prstGeom prst="rect">
            <a:avLst/>
          </a:prstGeom>
          <a:solidFill>
            <a:schemeClr val="accent3"/>
          </a:solidFill>
          <a:ln>
            <a:noFill/>
          </a:ln>
          <a:effectLst/>
        </p:spPr>
        <p:txBody>
          <a:bodyPr>
            <a:spAutoFit/>
          </a:bodyPr>
          <a:lstStyle/>
          <a:p>
            <a:pPr algn="l">
              <a:lnSpc>
                <a:spcPct val="130000"/>
              </a:lnSpc>
              <a:spcBef>
                <a:spcPct val="20000"/>
              </a:spcBef>
              <a:tabLst>
                <a:tab pos="4800600" algn="l"/>
              </a:tabLst>
            </a:pPr>
            <a:r>
              <a:rPr lang="en-US" altLang="en-US" sz="2100" dirty="0">
                <a:effectLst/>
                <a:latin typeface="Liberation Sans" panose="020B0604020202020204" pitchFamily="34" charset="0"/>
              </a:rPr>
              <a:t>Marais </a:t>
            </a:r>
            <a:r>
              <a:rPr lang="en-US" altLang="en-US" sz="2100" b="1" u="sng" dirty="0">
                <a:solidFill>
                  <a:schemeClr val="accent6">
                    <a:lumMod val="50000"/>
                  </a:schemeClr>
                </a:solidFill>
                <a:effectLst/>
                <a:latin typeface="Liberation Sans" panose="020B0604020202020204" pitchFamily="34" charset="0"/>
              </a:rPr>
              <a:t>should</a:t>
            </a:r>
            <a:r>
              <a:rPr lang="en-US" altLang="en-US" sz="2100" dirty="0">
                <a:effectLst/>
                <a:latin typeface="Liberation Sans" panose="020B0604020202020204" pitchFamily="34" charset="0"/>
              </a:rPr>
              <a:t> process the milk further.</a:t>
            </a:r>
          </a:p>
        </p:txBody>
      </p:sp>
      <p:sp>
        <p:nvSpPr>
          <p:cNvPr id="1159174" name="Rectangle 6"/>
          <p:cNvSpPr>
            <a:spLocks noChangeArrowheads="1"/>
          </p:cNvSpPr>
          <p:nvPr/>
        </p:nvSpPr>
        <p:spPr bwMode="auto">
          <a:xfrm>
            <a:off x="609600" y="5257800"/>
            <a:ext cx="7620000" cy="512448"/>
          </a:xfrm>
          <a:prstGeom prst="rect">
            <a:avLst/>
          </a:prstGeom>
          <a:solidFill>
            <a:schemeClr val="accent3"/>
          </a:solidFill>
          <a:ln>
            <a:noFill/>
          </a:ln>
          <a:effectLst/>
        </p:spPr>
        <p:txBody>
          <a:bodyPr>
            <a:spAutoFit/>
          </a:bodyPr>
          <a:lstStyle/>
          <a:p>
            <a:pPr algn="l">
              <a:lnSpc>
                <a:spcPct val="130000"/>
              </a:lnSpc>
              <a:spcBef>
                <a:spcPct val="20000"/>
              </a:spcBef>
              <a:tabLst>
                <a:tab pos="4800600" algn="l"/>
              </a:tabLst>
            </a:pPr>
            <a:r>
              <a:rPr lang="en-US" altLang="en-US" sz="2100" dirty="0">
                <a:effectLst/>
                <a:latin typeface="Liberation Sans" panose="020B0604020202020204" pitchFamily="34" charset="0"/>
              </a:rPr>
              <a:t>Marais should or should not process the milk further?</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2441665"/>
            <a:ext cx="8534400" cy="2511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59172" name="Rectangle 4"/>
          <p:cNvSpPr>
            <a:spLocks noChangeArrowheads="1"/>
          </p:cNvSpPr>
          <p:nvPr/>
        </p:nvSpPr>
        <p:spPr bwMode="auto">
          <a:xfrm>
            <a:off x="609600" y="1295400"/>
            <a:ext cx="7924800" cy="88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20000"/>
              </a:spcBef>
              <a:tabLst>
                <a:tab pos="4800600" algn="l"/>
              </a:tabLst>
            </a:pPr>
            <a:r>
              <a:rPr lang="en-US" altLang="en-US" sz="2100" dirty="0">
                <a:effectLst/>
                <a:latin typeface="Liberation Sans" panose="020B0604020202020204" pitchFamily="34" charset="0"/>
              </a:rPr>
              <a:t>Analysis of whether to sell skim milk or process into condensed milk.</a:t>
            </a:r>
          </a:p>
        </p:txBody>
      </p:sp>
      <p:sp>
        <p:nvSpPr>
          <p:cNvPr id="1159179" name="Rectangle 11"/>
          <p:cNvSpPr>
            <a:spLocks noChangeArrowheads="1"/>
          </p:cNvSpPr>
          <p:nvPr/>
        </p:nvSpPr>
        <p:spPr bwMode="auto">
          <a:xfrm>
            <a:off x="7086600" y="4333875"/>
            <a:ext cx="16002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9180" name="Rectangle 12"/>
          <p:cNvSpPr>
            <a:spLocks noChangeArrowheads="1"/>
          </p:cNvSpPr>
          <p:nvPr/>
        </p:nvSpPr>
        <p:spPr bwMode="auto">
          <a:xfrm>
            <a:off x="7086600" y="3876675"/>
            <a:ext cx="16002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9181" name="Rectangle 13"/>
          <p:cNvSpPr>
            <a:spLocks noChangeArrowheads="1"/>
          </p:cNvSpPr>
          <p:nvPr/>
        </p:nvSpPr>
        <p:spPr bwMode="auto">
          <a:xfrm>
            <a:off x="7086600" y="4590288"/>
            <a:ext cx="16002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9182" name="Rectangle 14"/>
          <p:cNvSpPr>
            <a:spLocks noChangeArrowheads="1"/>
          </p:cNvSpPr>
          <p:nvPr/>
        </p:nvSpPr>
        <p:spPr bwMode="auto">
          <a:xfrm>
            <a:off x="5486400" y="4330700"/>
            <a:ext cx="15240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9183" name="Rectangle 15"/>
          <p:cNvSpPr>
            <a:spLocks noChangeArrowheads="1"/>
          </p:cNvSpPr>
          <p:nvPr/>
        </p:nvSpPr>
        <p:spPr bwMode="auto">
          <a:xfrm>
            <a:off x="5486400" y="3873500"/>
            <a:ext cx="15240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59184" name="Rectangle 16"/>
          <p:cNvSpPr>
            <a:spLocks noChangeArrowheads="1"/>
          </p:cNvSpPr>
          <p:nvPr/>
        </p:nvSpPr>
        <p:spPr bwMode="auto">
          <a:xfrm>
            <a:off x="5486400" y="4590288"/>
            <a:ext cx="1524000" cy="23812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Multiple-Product Case</a:t>
            </a:r>
          </a:p>
        </p:txBody>
      </p:sp>
      <p:sp>
        <p:nvSpPr>
          <p:cNvPr id="2" name="Slide Number Placeholder 1"/>
          <p:cNvSpPr>
            <a:spLocks noGrp="1"/>
          </p:cNvSpPr>
          <p:nvPr>
            <p:ph type="sldNum" sz="quarter" idx="12"/>
          </p:nvPr>
        </p:nvSpPr>
        <p:spPr/>
        <p:txBody>
          <a:bodyPr/>
          <a:lstStyle/>
          <a:p>
            <a:fld id="{E0E5CC96-C8C0-4B75-853D-1CD0737A9069}" type="slidenum">
              <a:rPr lang="en-US" smtClean="0"/>
              <a:t>33</a:t>
            </a:fld>
            <a:endParaRPr lang="en-US"/>
          </a:p>
        </p:txBody>
      </p:sp>
    </p:spTree>
    <p:extLst>
      <p:ext uri="{BB962C8B-B14F-4D97-AF65-F5344CB8AC3E}">
        <p14:creationId xmlns:p14="http://schemas.microsoft.com/office/powerpoint/2010/main" val="3731644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159183"/>
                                        </p:tgtEl>
                                      </p:cBhvr>
                                    </p:animEffect>
                                    <p:set>
                                      <p:cBhvr>
                                        <p:cTn id="7" dur="1" fill="hold">
                                          <p:stCondLst>
                                            <p:cond delay="499"/>
                                          </p:stCondLst>
                                        </p:cTn>
                                        <p:tgtEl>
                                          <p:spTgt spid="115918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159182"/>
                                        </p:tgtEl>
                                      </p:cBhvr>
                                    </p:animEffect>
                                    <p:set>
                                      <p:cBhvr>
                                        <p:cTn id="12" dur="1" fill="hold">
                                          <p:stCondLst>
                                            <p:cond delay="499"/>
                                          </p:stCondLst>
                                        </p:cTn>
                                        <p:tgtEl>
                                          <p:spTgt spid="115918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159184"/>
                                        </p:tgtEl>
                                      </p:cBhvr>
                                    </p:animEffect>
                                    <p:set>
                                      <p:cBhvr>
                                        <p:cTn id="17" dur="1" fill="hold">
                                          <p:stCondLst>
                                            <p:cond delay="499"/>
                                          </p:stCondLst>
                                        </p:cTn>
                                        <p:tgtEl>
                                          <p:spTgt spid="115918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159180"/>
                                        </p:tgtEl>
                                      </p:cBhvr>
                                    </p:animEffect>
                                    <p:set>
                                      <p:cBhvr>
                                        <p:cTn id="22" dur="1" fill="hold">
                                          <p:stCondLst>
                                            <p:cond delay="499"/>
                                          </p:stCondLst>
                                        </p:cTn>
                                        <p:tgtEl>
                                          <p:spTgt spid="115918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159179"/>
                                        </p:tgtEl>
                                      </p:cBhvr>
                                    </p:animEffect>
                                    <p:set>
                                      <p:cBhvr>
                                        <p:cTn id="27" dur="1" fill="hold">
                                          <p:stCondLst>
                                            <p:cond delay="499"/>
                                          </p:stCondLst>
                                        </p:cTn>
                                        <p:tgtEl>
                                          <p:spTgt spid="115917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159181"/>
                                        </p:tgtEl>
                                      </p:cBhvr>
                                    </p:animEffect>
                                    <p:set>
                                      <p:cBhvr>
                                        <p:cTn id="32" dur="1" fill="hold">
                                          <p:stCondLst>
                                            <p:cond delay="499"/>
                                          </p:stCondLst>
                                        </p:cTn>
                                        <p:tgtEl>
                                          <p:spTgt spid="115918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159174"/>
                                        </p:tgtEl>
                                      </p:cBhvr>
                                    </p:animEffect>
                                    <p:set>
                                      <p:cBhvr>
                                        <p:cTn id="37" dur="1" fill="hold">
                                          <p:stCondLst>
                                            <p:cond delay="499"/>
                                          </p:stCondLst>
                                        </p:cTn>
                                        <p:tgtEl>
                                          <p:spTgt spid="1159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9174" grpId="0" animBg="1"/>
      <p:bldP spid="1159179" grpId="0" animBg="1"/>
      <p:bldP spid="1159180" grpId="0" animBg="1"/>
      <p:bldP spid="1159181" grpId="0" animBg="1"/>
      <p:bldP spid="1159182" grpId="0" animBg="1"/>
      <p:bldP spid="1159183" grpId="0" animBg="1"/>
      <p:bldP spid="115918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bwMode="auto">
          <a:xfrm>
            <a:off x="533400" y="1905000"/>
            <a:ext cx="8077200" cy="4154488"/>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indent="0">
              <a:lnSpc>
                <a:spcPct val="120000"/>
              </a:lnSpc>
              <a:buFont typeface="Wingdings" pitchFamily="2" charset="2"/>
              <a:buNone/>
              <a:tabLst>
                <a:tab pos="514350" algn="l"/>
              </a:tabLst>
            </a:pPr>
            <a:r>
              <a:rPr lang="en-US" altLang="en-US" sz="2200" b="0" dirty="0">
                <a:effectLst/>
                <a:latin typeface="Liberation Sans" panose="020B0604020202020204" pitchFamily="34" charset="0"/>
              </a:rPr>
              <a:t>The decision rule is a sell-or-process-further decision:</a:t>
            </a:r>
          </a:p>
          <a:p>
            <a:pPr marL="0" indent="0">
              <a:lnSpc>
                <a:spcPct val="120000"/>
              </a:lnSpc>
              <a:buFont typeface="Wingdings" pitchFamily="2" charset="2"/>
              <a:buNone/>
              <a:tabLst>
                <a:tab pos="514350" algn="l"/>
              </a:tabLst>
            </a:pPr>
            <a:r>
              <a:rPr lang="en-US" altLang="en-US" sz="2200" b="0" dirty="0">
                <a:effectLst/>
                <a:latin typeface="Liberation Sans" panose="020B0604020202020204" pitchFamily="34" charset="0"/>
              </a:rPr>
              <a:t>Process further as long as the incremental revenue from processing exceeds:</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a.	Incremental processing costs.</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b. 	Variable processing costs. </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c. 	Fixed processing costs.</a:t>
            </a:r>
          </a:p>
          <a:p>
            <a:pPr marL="804863" indent="-463550">
              <a:lnSpc>
                <a:spcPct val="120000"/>
              </a:lnSpc>
              <a:spcBef>
                <a:spcPct val="50000"/>
              </a:spcBef>
              <a:buFont typeface="Wingdings" pitchFamily="2" charset="2"/>
              <a:buNone/>
            </a:pPr>
            <a:r>
              <a:rPr lang="en-US" altLang="en-US" sz="2200" b="0" dirty="0">
                <a:effectLst/>
                <a:latin typeface="Liberation Sans" panose="020B0604020202020204" pitchFamily="34" charset="0"/>
              </a:rPr>
              <a:t>d. 	No correct answer is given.</a:t>
            </a:r>
          </a:p>
          <a:p>
            <a:pPr marL="0" indent="0">
              <a:lnSpc>
                <a:spcPct val="120000"/>
              </a:lnSpc>
              <a:buFont typeface="Wingdings" pitchFamily="2" charset="2"/>
              <a:buNone/>
              <a:tabLst>
                <a:tab pos="514350" algn="l"/>
              </a:tabLst>
            </a:pPr>
            <a:endParaRPr lang="en-US" altLang="en-US" sz="2200" b="0" dirty="0">
              <a:effectLst/>
              <a:latin typeface="Liberation Sans" panose="020B0604020202020204" pitchFamily="34" charset="0"/>
            </a:endParaRPr>
          </a:p>
        </p:txBody>
      </p:sp>
      <p:sp>
        <p:nvSpPr>
          <p:cNvPr id="12"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defRPr/>
            </a:pPr>
            <a:r>
              <a:rPr lang="en-US" sz="3000" dirty="0">
                <a:solidFill>
                  <a:schemeClr val="tx2">
                    <a:lumMod val="75000"/>
                  </a:schemeClr>
                </a:solidFill>
                <a:effectLst/>
                <a:latin typeface="Liberation Sans" panose="020B0604020202020204" pitchFamily="34" charset="0"/>
              </a:rPr>
              <a:t>Question</a:t>
            </a:r>
          </a:p>
        </p:txBody>
      </p:sp>
      <p:sp>
        <p:nvSpPr>
          <p:cNvPr id="3072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0727" name="Rectangle 1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Sell or Process Further</a:t>
            </a:r>
          </a:p>
        </p:txBody>
      </p:sp>
      <p:sp>
        <p:nvSpPr>
          <p:cNvPr id="8" name="Notched Right Arrow 7"/>
          <p:cNvSpPr/>
          <p:nvPr/>
        </p:nvSpPr>
        <p:spPr bwMode="auto">
          <a:xfrm>
            <a:off x="228600" y="338328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E0E5CC96-C8C0-4B75-853D-1CD0737A9069}" type="slidenum">
              <a:rPr lang="en-US" smtClean="0"/>
              <a:t>34</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20-6</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Eliminate Unprofitable Segment Or Product</a:t>
            </a:r>
          </a:p>
        </p:txBody>
      </p:sp>
      <p:sp>
        <p:nvSpPr>
          <p:cNvPr id="2" name="Slide Number Placeholder 1"/>
          <p:cNvSpPr>
            <a:spLocks noGrp="1"/>
          </p:cNvSpPr>
          <p:nvPr>
            <p:ph type="sldNum" sz="quarter" idx="12"/>
          </p:nvPr>
        </p:nvSpPr>
        <p:spPr/>
        <p:txBody>
          <a:bodyPr/>
          <a:lstStyle/>
          <a:p>
            <a:fld id="{4918245F-154A-47FC-A0A5-B2F7670B3091}" type="slidenum">
              <a:rPr lang="en-US" smtClean="0"/>
              <a:t>35</a:t>
            </a:fld>
            <a:endParaRPr lang="en-US"/>
          </a:p>
        </p:txBody>
      </p:sp>
    </p:spTree>
    <p:extLst>
      <p:ext uri="{BB962C8B-B14F-4D97-AF65-F5344CB8AC3E}">
        <p14:creationId xmlns:p14="http://schemas.microsoft.com/office/powerpoint/2010/main" val="3209472598"/>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47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Eliminate an unprofitable segment or product</a:t>
            </a:r>
            <a:endParaRPr lang="en-US" altLang="en-US" sz="1800" b="0"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36</a:t>
            </a:fld>
            <a:endParaRPr lang="en-US"/>
          </a:p>
        </p:txBody>
      </p:sp>
    </p:spTree>
    <p:extLst>
      <p:ext uri="{BB962C8B-B14F-4D97-AF65-F5344CB8AC3E}">
        <p14:creationId xmlns:p14="http://schemas.microsoft.com/office/powerpoint/2010/main" val="2334215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9"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Eliminate an Unprofitable Segment or Product</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Rectangle 3"/>
          <p:cNvSpPr txBox="1">
            <a:spLocks noChangeArrowheads="1"/>
          </p:cNvSpPr>
          <p:nvPr/>
        </p:nvSpPr>
        <p:spPr bwMode="auto">
          <a:xfrm>
            <a:off x="533400" y="1295400"/>
            <a:ext cx="7848600" cy="4038600"/>
          </a:xfrm>
          <a:prstGeom prst="rect">
            <a:avLst/>
          </a:prstGeo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rtlCol="0"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463550" indent="-463550">
              <a:lnSpc>
                <a:spcPct val="115000"/>
              </a:lnSpc>
              <a:spcBef>
                <a:spcPct val="50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Key:</a:t>
            </a:r>
            <a:r>
              <a:rPr lang="en-US" altLang="en-US" sz="2200" b="0" dirty="0">
                <a:solidFill>
                  <a:schemeClr val="tx1"/>
                </a:solidFill>
                <a:effectLst/>
                <a:latin typeface="Liberation Sans" panose="020B0604020202020204" pitchFamily="34" charset="0"/>
              </a:rPr>
              <a:t>  focus on relevant costs.</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Consider effect on related product lines.</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Fixed costs allocated to the unprofitable segment </a:t>
            </a:r>
            <a:r>
              <a:rPr lang="en-US" altLang="en-US" sz="2200" dirty="0">
                <a:solidFill>
                  <a:schemeClr val="tx1"/>
                </a:solidFill>
                <a:effectLst/>
                <a:latin typeface="Liberation Sans" panose="020B0604020202020204" pitchFamily="34" charset="0"/>
              </a:rPr>
              <a:t>must be absorbed</a:t>
            </a:r>
            <a:r>
              <a:rPr lang="en-US" altLang="en-US" sz="2200" b="0" dirty="0">
                <a:solidFill>
                  <a:schemeClr val="tx1"/>
                </a:solidFill>
                <a:effectLst/>
                <a:latin typeface="Liberation Sans" panose="020B0604020202020204" pitchFamily="34" charset="0"/>
              </a:rPr>
              <a:t> by the other segments.</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Net income may </a:t>
            </a:r>
            <a:r>
              <a:rPr lang="en-US" altLang="en-US" sz="2200" dirty="0">
                <a:solidFill>
                  <a:schemeClr val="tx1"/>
                </a:solidFill>
                <a:effectLst/>
                <a:latin typeface="Liberation Sans" panose="020B0604020202020204" pitchFamily="34" charset="0"/>
              </a:rPr>
              <a:t>decrease</a:t>
            </a:r>
            <a:r>
              <a:rPr lang="en-US" altLang="en-US" sz="2200" b="0" dirty="0">
                <a:solidFill>
                  <a:schemeClr val="tx1"/>
                </a:solidFill>
                <a:effectLst/>
                <a:latin typeface="Liberation Sans" panose="020B0604020202020204" pitchFamily="34" charset="0"/>
              </a:rPr>
              <a:t> when an unprofitable segment is eliminated.</a:t>
            </a:r>
          </a:p>
          <a:p>
            <a:pPr marL="463550" indent="-463550">
              <a:lnSpc>
                <a:spcPct val="115000"/>
              </a:lnSpc>
              <a:spcBef>
                <a:spcPct val="50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Decision rule</a:t>
            </a:r>
            <a:r>
              <a:rPr lang="en-US" altLang="en-US" sz="2200" b="0" dirty="0">
                <a:solidFill>
                  <a:schemeClr val="tx1"/>
                </a:solidFill>
                <a:effectLst/>
                <a:latin typeface="Liberation Sans" panose="020B0604020202020204" pitchFamily="34" charset="0"/>
              </a:rPr>
              <a:t>:  retain the segment unless fixed costs eliminated exceed contribution margin lost.</a:t>
            </a:r>
          </a:p>
        </p:txBody>
      </p:sp>
      <p:sp>
        <p:nvSpPr>
          <p:cNvPr id="3" name="Slide Number Placeholder 2"/>
          <p:cNvSpPr>
            <a:spLocks noGrp="1"/>
          </p:cNvSpPr>
          <p:nvPr>
            <p:ph type="sldNum" sz="quarter" idx="12"/>
          </p:nvPr>
        </p:nvSpPr>
        <p:spPr/>
        <p:txBody>
          <a:bodyPr/>
          <a:lstStyle/>
          <a:p>
            <a:fld id="{4918245F-154A-47FC-A0A5-B2F7670B3091}" type="slidenum">
              <a:rPr lang="en-US" smtClean="0"/>
              <a:t>37</a:t>
            </a:fld>
            <a:endParaRPr lang="en-US"/>
          </a:p>
        </p:txBody>
      </p:sp>
    </p:spTree>
    <p:extLst>
      <p:ext uri="{BB962C8B-B14F-4D97-AF65-F5344CB8AC3E}">
        <p14:creationId xmlns:p14="http://schemas.microsoft.com/office/powerpoint/2010/main" val="3637800155"/>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sz="half" idx="1"/>
          </p:nvPr>
        </p:nvSpPr>
        <p:spPr bwMode="auto">
          <a:xfrm>
            <a:off x="533400" y="1371600"/>
            <a:ext cx="8153400" cy="1981200"/>
          </a:xfrm>
          <a:noFill/>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5000"/>
              </a:lnSpc>
              <a:spcBef>
                <a:spcPct val="50000"/>
              </a:spcBef>
              <a:buClrTx/>
              <a:buSzPct val="80000"/>
              <a:buFontTx/>
              <a:buNone/>
            </a:pPr>
            <a:r>
              <a:rPr lang="en-US" altLang="en-US" sz="2100" dirty="0">
                <a:solidFill>
                  <a:schemeClr val="tx1"/>
                </a:solidFill>
                <a:effectLst/>
                <a:latin typeface="Liberation Sans" panose="020B0604020202020204" pitchFamily="34" charset="0"/>
              </a:rPr>
              <a:t>Illustration:</a:t>
            </a:r>
            <a:r>
              <a:rPr lang="en-US" altLang="en-US" sz="2100" b="0" dirty="0">
                <a:solidFill>
                  <a:schemeClr val="tx1"/>
                </a:solidFill>
                <a:effectLst/>
                <a:latin typeface="Liberation Sans" panose="020B0604020202020204" pitchFamily="34" charset="0"/>
              </a:rPr>
              <a:t>  Venus Company manufactures three models of tennis rackets:  </a:t>
            </a:r>
          </a:p>
          <a:p>
            <a:pPr marL="685800" lvl="1" indent="-457200">
              <a:lnSpc>
                <a:spcPct val="125000"/>
              </a:lnSpc>
              <a:spcBef>
                <a:spcPct val="25000"/>
              </a:spcBef>
              <a:buClr>
                <a:srgbClr val="800000"/>
              </a:buClr>
              <a:buSzPct val="80000"/>
              <a:buFont typeface="Wingdings" pitchFamily="2" charset="2"/>
              <a:buChar char="u"/>
            </a:pPr>
            <a:r>
              <a:rPr lang="en-US" altLang="en-US" sz="2000" b="0" dirty="0">
                <a:solidFill>
                  <a:schemeClr val="tx1"/>
                </a:solidFill>
                <a:effectLst/>
                <a:latin typeface="Liberation Sans" panose="020B0604020202020204" pitchFamily="34" charset="0"/>
              </a:rPr>
              <a:t>Profitable lines:  Pro and Master</a:t>
            </a:r>
          </a:p>
          <a:p>
            <a:pPr marL="685800" lvl="1" indent="-457200">
              <a:lnSpc>
                <a:spcPct val="125000"/>
              </a:lnSpc>
              <a:buClr>
                <a:srgbClr val="800000"/>
              </a:buClr>
              <a:buSzPct val="80000"/>
              <a:buFont typeface="Wingdings" pitchFamily="2" charset="2"/>
              <a:buChar char="u"/>
            </a:pPr>
            <a:r>
              <a:rPr lang="en-US" altLang="en-US" sz="2000" b="0" dirty="0">
                <a:solidFill>
                  <a:schemeClr val="tx1"/>
                </a:solidFill>
                <a:effectLst/>
                <a:latin typeface="Liberation Sans" panose="020B0604020202020204" pitchFamily="34" charset="0"/>
              </a:rPr>
              <a:t>Unprofitable line:  Champ</a:t>
            </a:r>
          </a:p>
        </p:txBody>
      </p:sp>
      <p:sp>
        <p:nvSpPr>
          <p:cNvPr id="35844" name="Text Box 13"/>
          <p:cNvSpPr txBox="1">
            <a:spLocks noChangeArrowheads="1"/>
          </p:cNvSpPr>
          <p:nvPr/>
        </p:nvSpPr>
        <p:spPr bwMode="auto">
          <a:xfrm>
            <a:off x="5867400" y="2260600"/>
            <a:ext cx="2286000" cy="871008"/>
          </a:xfrm>
          <a:prstGeom prst="rect">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nSpc>
                <a:spcPct val="115000"/>
              </a:lnSpc>
              <a:spcBef>
                <a:spcPct val="50000"/>
              </a:spcBef>
            </a:pPr>
            <a:r>
              <a:rPr lang="en-US" altLang="en-US" sz="2200" b="1" dirty="0">
                <a:solidFill>
                  <a:srgbClr val="FF0000"/>
                </a:solidFill>
                <a:effectLst/>
                <a:latin typeface="Liberation Sans" panose="020B0604020202020204" pitchFamily="34" charset="0"/>
              </a:rPr>
              <a:t>Should Champ be eliminated?</a:t>
            </a:r>
          </a:p>
        </p:txBody>
      </p:sp>
      <p:pic>
        <p:nvPicPr>
          <p:cNvPr id="35847"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3468252"/>
            <a:ext cx="8534399" cy="201814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9"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Eliminate an Unprofitable Segment or Product</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E0E5CC96-C8C0-4B75-853D-1CD0737A9069}" type="slidenum">
              <a:rPr lang="en-US" smtClean="0"/>
              <a:t>38</a:t>
            </a:fld>
            <a:endParaRPr lang="en-US"/>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2453642"/>
            <a:ext cx="8534399" cy="2370476"/>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Rectangle 3"/>
          <p:cNvSpPr>
            <a:spLocks noGrp="1" noChangeArrowheads="1"/>
          </p:cNvSpPr>
          <p:nvPr>
            <p:ph type="body" sz="half" idx="1"/>
          </p:nvPr>
        </p:nvSpPr>
        <p:spPr bwMode="auto">
          <a:xfrm>
            <a:off x="533400" y="1310642"/>
            <a:ext cx="8153400" cy="990600"/>
          </a:xfrm>
          <a:noFill/>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5000"/>
              </a:lnSpc>
              <a:spcBef>
                <a:spcPct val="50000"/>
              </a:spcBef>
              <a:buClrTx/>
              <a:buSzPct val="80000"/>
              <a:buFontTx/>
              <a:buNone/>
            </a:pPr>
            <a:r>
              <a:rPr lang="en-US" altLang="en-US" sz="2100" b="0" dirty="0">
                <a:solidFill>
                  <a:schemeClr val="tx1"/>
                </a:solidFill>
                <a:effectLst/>
                <a:latin typeface="Liberation Sans" panose="020B0604020202020204" pitchFamily="34" charset="0"/>
              </a:rPr>
              <a:t>Prepare income data after eliminating Champ product line. Assume fixed costs are allocated 2/3 to Pro and 1/3 to Master.</a:t>
            </a:r>
          </a:p>
        </p:txBody>
      </p:sp>
      <p:sp>
        <p:nvSpPr>
          <p:cNvPr id="974862" name="Rectangle 14"/>
          <p:cNvSpPr>
            <a:spLocks noChangeArrowheads="1"/>
          </p:cNvSpPr>
          <p:nvPr/>
        </p:nvSpPr>
        <p:spPr bwMode="auto">
          <a:xfrm>
            <a:off x="533400" y="4967468"/>
            <a:ext cx="7848600" cy="6096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25000"/>
              </a:lnSpc>
              <a:spcBef>
                <a:spcPct val="50000"/>
              </a:spcBef>
              <a:buSzPct val="80000"/>
              <a:defRPr/>
            </a:pPr>
            <a:r>
              <a:rPr lang="en-US" sz="2000" dirty="0">
                <a:effectLst/>
                <a:latin typeface="Liberation Sans" panose="020B0604020202020204" pitchFamily="34" charset="0"/>
              </a:rPr>
              <a:t>Total income changed by </a:t>
            </a:r>
            <a:r>
              <a:rPr lang="en-US" sz="2000" b="1" dirty="0">
                <a:solidFill>
                  <a:srgbClr val="FF0000"/>
                </a:solidFill>
                <a:effectLst/>
                <a:latin typeface="Liberation Sans" panose="020B0604020202020204" pitchFamily="34" charset="0"/>
              </a:rPr>
              <a:t>-$10,000</a:t>
            </a:r>
            <a:r>
              <a:rPr lang="en-US" sz="2000" dirty="0">
                <a:effectLst/>
                <a:latin typeface="Liberation Sans" panose="020B0604020202020204" pitchFamily="34" charset="0"/>
              </a:rPr>
              <a:t>.</a:t>
            </a:r>
          </a:p>
        </p:txBody>
      </p:sp>
      <p:sp>
        <p:nvSpPr>
          <p:cNvPr id="974863" name="Rectangle 15"/>
          <p:cNvSpPr>
            <a:spLocks noChangeArrowheads="1"/>
          </p:cNvSpPr>
          <p:nvPr/>
        </p:nvSpPr>
        <p:spPr bwMode="auto">
          <a:xfrm>
            <a:off x="3522173" y="5080180"/>
            <a:ext cx="2042786" cy="384175"/>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4" name="Rectangle 16"/>
          <p:cNvSpPr>
            <a:spLocks noChangeArrowheads="1"/>
          </p:cNvSpPr>
          <p:nvPr/>
        </p:nvSpPr>
        <p:spPr bwMode="auto">
          <a:xfrm>
            <a:off x="3657600" y="3900668"/>
            <a:ext cx="12192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5" name="Rectangle 17"/>
          <p:cNvSpPr>
            <a:spLocks noChangeArrowheads="1"/>
          </p:cNvSpPr>
          <p:nvPr/>
        </p:nvSpPr>
        <p:spPr bwMode="auto">
          <a:xfrm>
            <a:off x="3657600" y="4281668"/>
            <a:ext cx="12192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6" name="Rectangle 18"/>
          <p:cNvSpPr>
            <a:spLocks noChangeArrowheads="1"/>
          </p:cNvSpPr>
          <p:nvPr/>
        </p:nvSpPr>
        <p:spPr bwMode="auto">
          <a:xfrm>
            <a:off x="5334000" y="3900668"/>
            <a:ext cx="12192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7" name="Rectangle 19"/>
          <p:cNvSpPr>
            <a:spLocks noChangeArrowheads="1"/>
          </p:cNvSpPr>
          <p:nvPr/>
        </p:nvSpPr>
        <p:spPr bwMode="auto">
          <a:xfrm>
            <a:off x="5334000" y="4281668"/>
            <a:ext cx="12192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8" name="Rectangle 20"/>
          <p:cNvSpPr>
            <a:spLocks noChangeArrowheads="1"/>
          </p:cNvSpPr>
          <p:nvPr/>
        </p:nvSpPr>
        <p:spPr bwMode="auto">
          <a:xfrm>
            <a:off x="7086600" y="3900668"/>
            <a:ext cx="12954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974869" name="Rectangle 21"/>
          <p:cNvSpPr>
            <a:spLocks noChangeArrowheads="1"/>
          </p:cNvSpPr>
          <p:nvPr/>
        </p:nvSpPr>
        <p:spPr bwMode="auto">
          <a:xfrm>
            <a:off x="7086600" y="4281668"/>
            <a:ext cx="12954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5"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Eliminate an Unprofitable Segment or Product</a:t>
            </a:r>
          </a:p>
        </p:txBody>
      </p:sp>
      <p:sp>
        <p:nvSpPr>
          <p:cNvPr id="1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E0E5CC96-C8C0-4B75-853D-1CD0737A9069}" type="slidenum">
              <a:rPr lang="en-US" smtClean="0"/>
              <a:t>39</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974864"/>
                                        </p:tgtEl>
                                      </p:cBhvr>
                                    </p:animEffect>
                                    <p:set>
                                      <p:cBhvr>
                                        <p:cTn id="7" dur="1" fill="hold">
                                          <p:stCondLst>
                                            <p:cond delay="499"/>
                                          </p:stCondLst>
                                        </p:cTn>
                                        <p:tgtEl>
                                          <p:spTgt spid="97486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974865"/>
                                        </p:tgtEl>
                                      </p:cBhvr>
                                    </p:animEffect>
                                    <p:set>
                                      <p:cBhvr>
                                        <p:cTn id="12" dur="1" fill="hold">
                                          <p:stCondLst>
                                            <p:cond delay="499"/>
                                          </p:stCondLst>
                                        </p:cTn>
                                        <p:tgtEl>
                                          <p:spTgt spid="9748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974866"/>
                                        </p:tgtEl>
                                      </p:cBhvr>
                                    </p:animEffect>
                                    <p:set>
                                      <p:cBhvr>
                                        <p:cTn id="17" dur="1" fill="hold">
                                          <p:stCondLst>
                                            <p:cond delay="499"/>
                                          </p:stCondLst>
                                        </p:cTn>
                                        <p:tgtEl>
                                          <p:spTgt spid="97486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974867"/>
                                        </p:tgtEl>
                                      </p:cBhvr>
                                    </p:animEffect>
                                    <p:set>
                                      <p:cBhvr>
                                        <p:cTn id="22" dur="1" fill="hold">
                                          <p:stCondLst>
                                            <p:cond delay="499"/>
                                          </p:stCondLst>
                                        </p:cTn>
                                        <p:tgtEl>
                                          <p:spTgt spid="97486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974868"/>
                                        </p:tgtEl>
                                      </p:cBhvr>
                                    </p:animEffect>
                                    <p:set>
                                      <p:cBhvr>
                                        <p:cTn id="27" dur="1" fill="hold">
                                          <p:stCondLst>
                                            <p:cond delay="499"/>
                                          </p:stCondLst>
                                        </p:cTn>
                                        <p:tgtEl>
                                          <p:spTgt spid="974868"/>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974869"/>
                                        </p:tgtEl>
                                      </p:cBhvr>
                                    </p:animEffect>
                                    <p:set>
                                      <p:cBhvr>
                                        <p:cTn id="32" dur="1" fill="hold">
                                          <p:stCondLst>
                                            <p:cond delay="499"/>
                                          </p:stCondLst>
                                        </p:cTn>
                                        <p:tgtEl>
                                          <p:spTgt spid="97486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974863"/>
                                        </p:tgtEl>
                                      </p:cBhvr>
                                    </p:animEffect>
                                    <p:set>
                                      <p:cBhvr>
                                        <p:cTn id="37" dur="1" fill="hold">
                                          <p:stCondLst>
                                            <p:cond delay="499"/>
                                          </p:stCondLst>
                                        </p:cTn>
                                        <p:tgtEl>
                                          <p:spTgt spid="9748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63" grpId="0" animBg="1"/>
      <p:bldP spid="974864" grpId="0" animBg="1"/>
      <p:bldP spid="974865" grpId="0" animBg="1"/>
      <p:bldP spid="974866" grpId="0" animBg="1"/>
      <p:bldP spid="974867" grpId="0" animBg="1"/>
      <p:bldP spid="974868" grpId="0" animBg="1"/>
      <p:bldP spid="9748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6"/>
          <p:cNvSpPr txBox="1">
            <a:spLocks noChangeArrowheads="1"/>
          </p:cNvSpPr>
          <p:nvPr/>
        </p:nvSpPr>
        <p:spPr bwMode="auto">
          <a:xfrm>
            <a:off x="6537325" y="62896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latin typeface="Liberation Sans" panose="020B0604020202020204" pitchFamily="34" charset="0"/>
            </a:endParaRPr>
          </a:p>
        </p:txBody>
      </p:sp>
      <p:sp>
        <p:nvSpPr>
          <p:cNvPr id="6148" name="Text Box 7"/>
          <p:cNvSpPr txBox="1">
            <a:spLocks noChangeArrowheads="1"/>
          </p:cNvSpPr>
          <p:nvPr/>
        </p:nvSpPr>
        <p:spPr bwMode="auto">
          <a:xfrm>
            <a:off x="6137275" y="65166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sz="1600" dirty="0">
              <a:effectLst/>
              <a:latin typeface="Liberation Sans" panose="020B0604020202020204" pitchFamily="34" charset="0"/>
            </a:endParaRPr>
          </a:p>
        </p:txBody>
      </p:sp>
      <p:sp>
        <p:nvSpPr>
          <p:cNvPr id="615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51" name="Rectangle 7"/>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Decision-Making Process</a:t>
            </a:r>
          </a:p>
        </p:txBody>
      </p:sp>
      <p:sp>
        <p:nvSpPr>
          <p:cNvPr id="9" name="Rectangle 3"/>
          <p:cNvSpPr>
            <a:spLocks noGrp="1" noChangeArrowheads="1"/>
          </p:cNvSpPr>
          <p:nvPr>
            <p:ph type="body" sz="half" idx="1"/>
          </p:nvPr>
        </p:nvSpPr>
        <p:spPr bwMode="auto">
          <a:xfrm>
            <a:off x="533400" y="1295400"/>
            <a:ext cx="8077200" cy="2438400"/>
          </a:xfr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10000"/>
              </a:lnSpc>
              <a:spcBef>
                <a:spcPts val="1200"/>
              </a:spcBef>
              <a:buClr>
                <a:srgbClr val="800000"/>
              </a:buClr>
              <a:buSzPct val="80000"/>
              <a:buFont typeface="Wingdings" pitchFamily="2" charset="2"/>
              <a:buNone/>
            </a:pPr>
            <a:r>
              <a:rPr lang="en-US" altLang="en-US" sz="2200" b="0" dirty="0">
                <a:effectLst/>
                <a:latin typeface="Liberation Sans" panose="020B0604020202020204" pitchFamily="34" charset="0"/>
              </a:rPr>
              <a:t>Making decisions is an important management function.</a:t>
            </a:r>
          </a:p>
          <a:p>
            <a:pPr marL="685800" lvl="1" indent="-457200">
              <a:lnSpc>
                <a:spcPct val="110000"/>
              </a:lnSpc>
              <a:spcBef>
                <a:spcPts val="1200"/>
              </a:spcBef>
              <a:buClr>
                <a:srgbClr val="800000"/>
              </a:buClr>
              <a:buSzPct val="80000"/>
              <a:buFont typeface="Wingdings" pitchFamily="2" charset="2"/>
              <a:buChar char="u"/>
            </a:pPr>
            <a:r>
              <a:rPr lang="en-US" altLang="en-US" sz="2100" b="0" dirty="0">
                <a:effectLst/>
                <a:latin typeface="Liberation Sans" panose="020B0604020202020204" pitchFamily="34" charset="0"/>
              </a:rPr>
              <a:t>Does not always follow a set pattern.</a:t>
            </a:r>
          </a:p>
          <a:p>
            <a:pPr marL="685800" lvl="1" indent="-457200">
              <a:lnSpc>
                <a:spcPct val="110000"/>
              </a:lnSpc>
              <a:spcBef>
                <a:spcPts val="1200"/>
              </a:spcBef>
              <a:buClr>
                <a:srgbClr val="800000"/>
              </a:buClr>
              <a:buSzPct val="80000"/>
              <a:buFont typeface="Wingdings" pitchFamily="2" charset="2"/>
              <a:buChar char="u"/>
            </a:pPr>
            <a:r>
              <a:rPr lang="en-US" altLang="en-US" sz="2100" b="0" dirty="0">
                <a:effectLst/>
                <a:latin typeface="Liberation Sans" panose="020B0604020202020204" pitchFamily="34" charset="0"/>
              </a:rPr>
              <a:t>Decisions vary in scope, urgency, and importance.</a:t>
            </a:r>
          </a:p>
          <a:p>
            <a:pPr marL="685800" lvl="1" indent="-457200">
              <a:lnSpc>
                <a:spcPct val="110000"/>
              </a:lnSpc>
              <a:spcBef>
                <a:spcPts val="1200"/>
              </a:spcBef>
              <a:buClr>
                <a:srgbClr val="800000"/>
              </a:buClr>
              <a:buSzPct val="80000"/>
              <a:buFont typeface="Wingdings" pitchFamily="2" charset="2"/>
              <a:buChar char="u"/>
            </a:pPr>
            <a:r>
              <a:rPr lang="en-US" altLang="en-US" sz="2100" b="0" dirty="0">
                <a:effectLst/>
                <a:latin typeface="Liberation Sans" panose="020B0604020202020204" pitchFamily="34" charset="0"/>
              </a:rPr>
              <a:t>Steps usually involved in process include:</a:t>
            </a:r>
            <a:endParaRPr lang="en-US" altLang="en-US" sz="2100" i="1" dirty="0">
              <a:solidFill>
                <a:srgbClr val="A50021"/>
              </a:solidFill>
              <a:effectLst/>
              <a:latin typeface="Liberation Sans" panose="020B0604020202020204" pitchFamily="34" charset="0"/>
            </a:endParaRPr>
          </a:p>
        </p:txBody>
      </p:sp>
      <p:pic>
        <p:nvPicPr>
          <p:cNvPr id="10" name="Picture 1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429000"/>
            <a:ext cx="8229600"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C8E43F6-6984-4340-90A5-19E2164B5CA1}" type="slidenum">
              <a:rPr lang="en-US" smtClean="0"/>
              <a:t>4</a:t>
            </a:fld>
            <a:endParaRPr lang="en-US"/>
          </a:p>
        </p:txBody>
      </p:sp>
    </p:spTree>
    <p:extLst>
      <p:ext uri="{BB962C8B-B14F-4D97-AF65-F5344CB8AC3E}">
        <p14:creationId xmlns:p14="http://schemas.microsoft.com/office/powerpoint/2010/main" val="3500738522"/>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sz="half" idx="1"/>
          </p:nvPr>
        </p:nvSpPr>
        <p:spPr bwMode="auto">
          <a:xfrm>
            <a:off x="534537" y="1295400"/>
            <a:ext cx="7848600" cy="1143000"/>
          </a:xfrm>
          <a:noFill/>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5000"/>
              </a:lnSpc>
              <a:spcBef>
                <a:spcPct val="50000"/>
              </a:spcBef>
              <a:buClrTx/>
              <a:buSzPct val="80000"/>
              <a:buFontTx/>
              <a:buNone/>
            </a:pPr>
            <a:r>
              <a:rPr lang="en-US" altLang="en-US" sz="2100" b="0" dirty="0">
                <a:solidFill>
                  <a:schemeClr val="tx1"/>
                </a:solidFill>
                <a:effectLst/>
                <a:latin typeface="Liberation Sans" panose="020B0604020202020204" pitchFamily="34" charset="0"/>
              </a:rPr>
              <a:t>Incremental analysis of Champ provided the same results:  </a:t>
            </a:r>
          </a:p>
          <a:p>
            <a:pPr marL="0" indent="0">
              <a:lnSpc>
                <a:spcPct val="125000"/>
              </a:lnSpc>
              <a:spcBef>
                <a:spcPct val="50000"/>
              </a:spcBef>
              <a:buClrTx/>
              <a:buSzPct val="80000"/>
              <a:buFontTx/>
              <a:buNone/>
            </a:pPr>
            <a:r>
              <a:rPr lang="en-US" altLang="en-US" sz="2100" dirty="0">
                <a:solidFill>
                  <a:srgbClr val="FF0000"/>
                </a:solidFill>
                <a:effectLst/>
                <a:latin typeface="Liberation Sans" panose="020B0604020202020204" pitchFamily="34" charset="0"/>
              </a:rPr>
              <a:t>Do Not Eliminate Champ</a:t>
            </a:r>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5938" y="2590800"/>
            <a:ext cx="8534400" cy="287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Eliminate an Unprofitable Segment or Product</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E0E5CC96-C8C0-4B75-853D-1CD0737A9069}" type="slidenum">
              <a:rPr lang="en-US" smtClean="0"/>
              <a:t>40</a:t>
            </a:fld>
            <a:endParaRPr lang="en-US"/>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sz="half" idx="1"/>
          </p:nvPr>
        </p:nvSpPr>
        <p:spPr bwMode="auto">
          <a:xfrm>
            <a:off x="533400" y="1295400"/>
            <a:ext cx="8153400" cy="1524000"/>
          </a:xfrm>
          <a:noFill/>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Autofit/>
          </a:bodyPr>
          <a:lstStyle/>
          <a:p>
            <a:pPr marL="0" indent="0">
              <a:lnSpc>
                <a:spcPct val="125000"/>
              </a:lnSpc>
              <a:spcBef>
                <a:spcPct val="50000"/>
              </a:spcBef>
              <a:buClrTx/>
              <a:buSzPct val="80000"/>
              <a:buFontTx/>
              <a:buNone/>
            </a:pPr>
            <a:r>
              <a:rPr lang="en-US" sz="2200" b="0" dirty="0">
                <a:solidFill>
                  <a:schemeClr val="tx1"/>
                </a:solidFill>
                <a:effectLst/>
                <a:latin typeface="Liberation Sans" panose="020B0604020202020204" pitchFamily="34" charset="0"/>
              </a:rPr>
              <a:t>Assume that $22,000 of the fixed costs attributed to the Champ line can be eliminated if the line is discontinued.</a:t>
            </a:r>
          </a:p>
          <a:p>
            <a:pPr marL="0" indent="0">
              <a:lnSpc>
                <a:spcPct val="125000"/>
              </a:lnSpc>
              <a:spcBef>
                <a:spcPct val="50000"/>
              </a:spcBef>
              <a:buClrTx/>
              <a:buSzPct val="80000"/>
              <a:buFontTx/>
              <a:buNone/>
            </a:pPr>
            <a:r>
              <a:rPr lang="en-US" altLang="en-US" sz="2200" dirty="0">
                <a:solidFill>
                  <a:srgbClr val="FF0000"/>
                </a:solidFill>
                <a:effectLst/>
                <a:latin typeface="Liberation Sans" panose="020B0604020202020204" pitchFamily="34" charset="0"/>
              </a:rPr>
              <a:t>Eliminate Champ</a:t>
            </a:r>
          </a:p>
        </p:txBody>
      </p:sp>
      <p:pic>
        <p:nvPicPr>
          <p:cNvPr id="614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2995114"/>
            <a:ext cx="8534400" cy="2872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2800" b="1" dirty="0">
                <a:solidFill>
                  <a:schemeClr val="tx2">
                    <a:lumMod val="75000"/>
                  </a:schemeClr>
                </a:solidFill>
                <a:effectLst/>
                <a:latin typeface="Liberation Sans" panose="020B0604020202020204" pitchFamily="34" charset="0"/>
              </a:rPr>
              <a:t>Eliminate an Unprofitable Segment or Product</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E0E5CC96-C8C0-4B75-853D-1CD0737A9069}" type="slidenum">
              <a:rPr lang="en-US" smtClean="0"/>
              <a:t>41</a:t>
            </a:fld>
            <a:endParaRPr lang="en-US"/>
          </a:p>
        </p:txBody>
      </p:sp>
    </p:spTree>
    <p:extLst>
      <p:ext uri="{BB962C8B-B14F-4D97-AF65-F5344CB8AC3E}">
        <p14:creationId xmlns:p14="http://schemas.microsoft.com/office/powerpoint/2010/main" val="3603258795"/>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85800" y="4114800"/>
            <a:ext cx="7924800" cy="212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8" name="Rectangle 2"/>
          <p:cNvSpPr>
            <a:spLocks noChangeArrowheads="1"/>
          </p:cNvSpPr>
          <p:nvPr/>
        </p:nvSpPr>
        <p:spPr bwMode="auto">
          <a:xfrm>
            <a:off x="609600" y="1314450"/>
            <a:ext cx="8001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86150" algn="r"/>
                <a:tab pos="4000500" algn="l"/>
                <a:tab pos="7315200" algn="r"/>
              </a:tabLst>
              <a:defRPr sz="2400">
                <a:solidFill>
                  <a:schemeClr val="tx1"/>
                </a:solidFill>
                <a:latin typeface="Comic Sans MS" pitchFamily="66" charset="0"/>
              </a:defRPr>
            </a:lvl1pPr>
            <a:lvl2pPr marL="742950" indent="-285750">
              <a:tabLst>
                <a:tab pos="3486150" algn="r"/>
                <a:tab pos="4000500" algn="l"/>
                <a:tab pos="7315200" algn="r"/>
              </a:tabLst>
              <a:defRPr sz="2400">
                <a:solidFill>
                  <a:schemeClr val="tx1"/>
                </a:solidFill>
                <a:latin typeface="Comic Sans MS" pitchFamily="66" charset="0"/>
              </a:defRPr>
            </a:lvl2pPr>
            <a:lvl3pPr marL="1143000" indent="-228600">
              <a:tabLst>
                <a:tab pos="3486150" algn="r"/>
                <a:tab pos="4000500" algn="l"/>
                <a:tab pos="7315200" algn="r"/>
              </a:tabLst>
              <a:defRPr sz="2400">
                <a:solidFill>
                  <a:schemeClr val="tx1"/>
                </a:solidFill>
                <a:latin typeface="Comic Sans MS" pitchFamily="66" charset="0"/>
              </a:defRPr>
            </a:lvl3pPr>
            <a:lvl4pPr marL="1600200" indent="-228600">
              <a:tabLst>
                <a:tab pos="3486150" algn="r"/>
                <a:tab pos="4000500" algn="l"/>
                <a:tab pos="7315200" algn="r"/>
              </a:tabLst>
              <a:defRPr sz="2400">
                <a:solidFill>
                  <a:schemeClr val="tx1"/>
                </a:solidFill>
                <a:latin typeface="Comic Sans MS" pitchFamily="66" charset="0"/>
              </a:defRPr>
            </a:lvl4pPr>
            <a:lvl5pPr marL="2057400" indent="-228600">
              <a:tabLst>
                <a:tab pos="3486150" algn="r"/>
                <a:tab pos="4000500" algn="l"/>
                <a:tab pos="73152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3486150" algn="r"/>
                <a:tab pos="4000500" algn="l"/>
                <a:tab pos="73152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3486150" algn="r"/>
                <a:tab pos="4000500" algn="l"/>
                <a:tab pos="73152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3486150" algn="r"/>
                <a:tab pos="4000500" algn="l"/>
                <a:tab pos="73152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3486150" algn="r"/>
                <a:tab pos="4000500" algn="l"/>
                <a:tab pos="7315200" algn="r"/>
              </a:tabLst>
              <a:defRPr sz="2400">
                <a:solidFill>
                  <a:schemeClr val="tx1"/>
                </a:solidFill>
                <a:latin typeface="Comic Sans MS" pitchFamily="66" charset="0"/>
              </a:defRPr>
            </a:lvl9pPr>
          </a:lstStyle>
          <a:p>
            <a:pPr algn="l">
              <a:lnSpc>
                <a:spcPct val="120000"/>
              </a:lnSpc>
              <a:spcBef>
                <a:spcPct val="35000"/>
              </a:spcBef>
            </a:pPr>
            <a:r>
              <a:rPr lang="en-US" altLang="en-US" sz="2000" dirty="0">
                <a:effectLst/>
                <a:latin typeface="Liberation Sans" panose="020B0604020202020204" pitchFamily="34" charset="0"/>
              </a:rPr>
              <a:t>Lambert, Inc. manufactures several types of accessories. For the year, the knit hats and scarves line had sales of $400,000, variable expenses of $310,000, and fixed expenses of $120,000. Therefore, the knit hats and scarves line had a net loss of $30,000. If Lambert eliminates the knit hats and scarves line, $20,000 of fixed costs will remain. Prepare an analysis showing whether the company should eliminate the knit hats and scarves line.</a:t>
            </a:r>
          </a:p>
        </p:txBody>
      </p:sp>
      <p:sp>
        <p:nvSpPr>
          <p:cNvPr id="1163276" name="Rectangle 12"/>
          <p:cNvSpPr>
            <a:spLocks noChangeArrowheads="1"/>
          </p:cNvSpPr>
          <p:nvPr/>
        </p:nvSpPr>
        <p:spPr bwMode="auto">
          <a:xfrm>
            <a:off x="4800600" y="4670425"/>
            <a:ext cx="1143000" cy="255588"/>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77" name="Rectangle 13"/>
          <p:cNvSpPr>
            <a:spLocks noChangeArrowheads="1"/>
          </p:cNvSpPr>
          <p:nvPr/>
        </p:nvSpPr>
        <p:spPr bwMode="auto">
          <a:xfrm>
            <a:off x="4800600" y="4926013"/>
            <a:ext cx="11430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78" name="Rectangle 14"/>
          <p:cNvSpPr>
            <a:spLocks noChangeArrowheads="1"/>
          </p:cNvSpPr>
          <p:nvPr/>
        </p:nvSpPr>
        <p:spPr bwMode="auto">
          <a:xfrm>
            <a:off x="4800600" y="5230813"/>
            <a:ext cx="11430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79" name="Rectangle 15"/>
          <p:cNvSpPr>
            <a:spLocks noChangeArrowheads="1"/>
          </p:cNvSpPr>
          <p:nvPr/>
        </p:nvSpPr>
        <p:spPr bwMode="auto">
          <a:xfrm>
            <a:off x="4800600" y="5508625"/>
            <a:ext cx="1143000" cy="255588"/>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0" name="Rectangle 16"/>
          <p:cNvSpPr>
            <a:spLocks noChangeArrowheads="1"/>
          </p:cNvSpPr>
          <p:nvPr/>
        </p:nvSpPr>
        <p:spPr bwMode="auto">
          <a:xfrm>
            <a:off x="4800600" y="5840413"/>
            <a:ext cx="11430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1" name="Rectangle 17"/>
          <p:cNvSpPr>
            <a:spLocks noChangeArrowheads="1"/>
          </p:cNvSpPr>
          <p:nvPr/>
        </p:nvSpPr>
        <p:spPr bwMode="auto">
          <a:xfrm>
            <a:off x="6858000" y="4670425"/>
            <a:ext cx="1219200" cy="255588"/>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2" name="Rectangle 18"/>
          <p:cNvSpPr>
            <a:spLocks noChangeArrowheads="1"/>
          </p:cNvSpPr>
          <p:nvPr/>
        </p:nvSpPr>
        <p:spPr bwMode="auto">
          <a:xfrm>
            <a:off x="6858000" y="4926013"/>
            <a:ext cx="11430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3" name="Rectangle 19"/>
          <p:cNvSpPr>
            <a:spLocks noChangeArrowheads="1"/>
          </p:cNvSpPr>
          <p:nvPr/>
        </p:nvSpPr>
        <p:spPr bwMode="auto">
          <a:xfrm>
            <a:off x="6858000" y="5307013"/>
            <a:ext cx="12192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4" name="Rectangle 20"/>
          <p:cNvSpPr>
            <a:spLocks noChangeArrowheads="1"/>
          </p:cNvSpPr>
          <p:nvPr/>
        </p:nvSpPr>
        <p:spPr bwMode="auto">
          <a:xfrm>
            <a:off x="6858000" y="5508625"/>
            <a:ext cx="1143000" cy="255588"/>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163285" name="Rectangle 21"/>
          <p:cNvSpPr>
            <a:spLocks noChangeArrowheads="1"/>
          </p:cNvSpPr>
          <p:nvPr/>
        </p:nvSpPr>
        <p:spPr bwMode="auto">
          <a:xfrm>
            <a:off x="6858000" y="5840413"/>
            <a:ext cx="1143000" cy="255587"/>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6"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27"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28"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9"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30"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32" name="TextBox 31"/>
          <p:cNvSpPr txBox="1"/>
          <p:nvPr/>
        </p:nvSpPr>
        <p:spPr>
          <a:xfrm>
            <a:off x="3338286" y="508909"/>
            <a:ext cx="5515429" cy="518226"/>
          </a:xfrm>
          <a:prstGeom prst="rect">
            <a:avLst/>
          </a:prstGeom>
          <a:noFill/>
        </p:spPr>
        <p:txBody>
          <a:bodyPr wrap="square" lIns="86493" tIns="43247" rIns="86493" bIns="43247" rtlCol="0">
            <a:spAutoFit/>
          </a:bodyPr>
          <a:lstStyle/>
          <a:p>
            <a:pPr marL="111120" algn="l"/>
            <a:r>
              <a:rPr lang="en-US" sz="2800" b="1" dirty="0">
                <a:solidFill>
                  <a:schemeClr val="bg1"/>
                </a:solidFill>
                <a:latin typeface="Liberation Sans" panose="020B0604020202020204" pitchFamily="34" charset="0"/>
              </a:rPr>
              <a:t>Unprofitable Segments</a:t>
            </a:r>
          </a:p>
        </p:txBody>
      </p:sp>
      <p:sp>
        <p:nvSpPr>
          <p:cNvPr id="2" name="Slide Number Placeholder 1"/>
          <p:cNvSpPr>
            <a:spLocks noGrp="1"/>
          </p:cNvSpPr>
          <p:nvPr>
            <p:ph type="sldNum" sz="quarter" idx="12"/>
          </p:nvPr>
        </p:nvSpPr>
        <p:spPr/>
        <p:txBody>
          <a:bodyPr/>
          <a:lstStyle/>
          <a:p>
            <a:fld id="{E0E5CC96-C8C0-4B75-853D-1CD0737A9069}" type="slidenum">
              <a:rPr lang="en-US" smtClean="0"/>
              <a:t>42</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163276"/>
                                        </p:tgtEl>
                                      </p:cBhvr>
                                    </p:animEffect>
                                    <p:set>
                                      <p:cBhvr>
                                        <p:cTn id="7" dur="1" fill="hold">
                                          <p:stCondLst>
                                            <p:cond delay="499"/>
                                          </p:stCondLst>
                                        </p:cTn>
                                        <p:tgtEl>
                                          <p:spTgt spid="116327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163277"/>
                                        </p:tgtEl>
                                      </p:cBhvr>
                                    </p:animEffect>
                                    <p:set>
                                      <p:cBhvr>
                                        <p:cTn id="12" dur="1" fill="hold">
                                          <p:stCondLst>
                                            <p:cond delay="499"/>
                                          </p:stCondLst>
                                        </p:cTn>
                                        <p:tgtEl>
                                          <p:spTgt spid="116327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163278"/>
                                        </p:tgtEl>
                                      </p:cBhvr>
                                    </p:animEffect>
                                    <p:set>
                                      <p:cBhvr>
                                        <p:cTn id="17" dur="1" fill="hold">
                                          <p:stCondLst>
                                            <p:cond delay="499"/>
                                          </p:stCondLst>
                                        </p:cTn>
                                        <p:tgtEl>
                                          <p:spTgt spid="116327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163279"/>
                                        </p:tgtEl>
                                      </p:cBhvr>
                                    </p:animEffect>
                                    <p:set>
                                      <p:cBhvr>
                                        <p:cTn id="22" dur="1" fill="hold">
                                          <p:stCondLst>
                                            <p:cond delay="499"/>
                                          </p:stCondLst>
                                        </p:cTn>
                                        <p:tgtEl>
                                          <p:spTgt spid="116327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163280"/>
                                        </p:tgtEl>
                                      </p:cBhvr>
                                    </p:animEffect>
                                    <p:set>
                                      <p:cBhvr>
                                        <p:cTn id="27" dur="1" fill="hold">
                                          <p:stCondLst>
                                            <p:cond delay="499"/>
                                          </p:stCondLst>
                                        </p:cTn>
                                        <p:tgtEl>
                                          <p:spTgt spid="1163280"/>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163281"/>
                                        </p:tgtEl>
                                      </p:cBhvr>
                                    </p:animEffect>
                                    <p:set>
                                      <p:cBhvr>
                                        <p:cTn id="32" dur="1" fill="hold">
                                          <p:stCondLst>
                                            <p:cond delay="499"/>
                                          </p:stCondLst>
                                        </p:cTn>
                                        <p:tgtEl>
                                          <p:spTgt spid="116328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163282"/>
                                        </p:tgtEl>
                                      </p:cBhvr>
                                    </p:animEffect>
                                    <p:set>
                                      <p:cBhvr>
                                        <p:cTn id="37" dur="1" fill="hold">
                                          <p:stCondLst>
                                            <p:cond delay="499"/>
                                          </p:stCondLst>
                                        </p:cTn>
                                        <p:tgtEl>
                                          <p:spTgt spid="116328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163283"/>
                                        </p:tgtEl>
                                      </p:cBhvr>
                                    </p:animEffect>
                                    <p:set>
                                      <p:cBhvr>
                                        <p:cTn id="42" dur="1" fill="hold">
                                          <p:stCondLst>
                                            <p:cond delay="499"/>
                                          </p:stCondLst>
                                        </p:cTn>
                                        <p:tgtEl>
                                          <p:spTgt spid="116328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163284"/>
                                        </p:tgtEl>
                                      </p:cBhvr>
                                    </p:animEffect>
                                    <p:set>
                                      <p:cBhvr>
                                        <p:cTn id="47" dur="1" fill="hold">
                                          <p:stCondLst>
                                            <p:cond delay="499"/>
                                          </p:stCondLst>
                                        </p:cTn>
                                        <p:tgtEl>
                                          <p:spTgt spid="116328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163285"/>
                                        </p:tgtEl>
                                      </p:cBhvr>
                                    </p:animEffect>
                                    <p:set>
                                      <p:cBhvr>
                                        <p:cTn id="52" dur="1" fill="hold">
                                          <p:stCondLst>
                                            <p:cond delay="499"/>
                                          </p:stCondLst>
                                        </p:cTn>
                                        <p:tgtEl>
                                          <p:spTgt spid="1163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3276" grpId="0" animBg="1"/>
      <p:bldP spid="1163277" grpId="0" animBg="1"/>
      <p:bldP spid="1163278" grpId="0" animBg="1"/>
      <p:bldP spid="1163279" grpId="0" animBg="1"/>
      <p:bldP spid="1163280" grpId="0" animBg="1"/>
      <p:bldP spid="1163281" grpId="0" animBg="1"/>
      <p:bldP spid="1163282" grpId="0" animBg="1"/>
      <p:bldP spid="1163283" grpId="0" animBg="1"/>
      <p:bldP spid="1163284" grpId="0" animBg="1"/>
      <p:bldP spid="116328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bwMode="auto">
          <a:xfrm>
            <a:off x="533400" y="1905000"/>
            <a:ext cx="8077200" cy="3733800"/>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Font typeface="Wingdings" pitchFamily="2" charset="2"/>
              <a:buNone/>
            </a:pPr>
            <a:r>
              <a:rPr lang="en-US" altLang="en-US" sz="2200" b="0" dirty="0">
                <a:effectLst/>
                <a:latin typeface="Liberation Sans" panose="020B0604020202020204" pitchFamily="34" charset="0"/>
              </a:rPr>
              <a:t>If an unprofitable segment is eliminated:</a:t>
            </a:r>
          </a:p>
          <a:p>
            <a:pPr marL="804863" indent="-463550">
              <a:spcBef>
                <a:spcPct val="50000"/>
              </a:spcBef>
              <a:buFont typeface="Wingdings" pitchFamily="2" charset="2"/>
              <a:buNone/>
            </a:pPr>
            <a:r>
              <a:rPr lang="en-US" altLang="en-US" sz="2200" b="0" dirty="0">
                <a:effectLst/>
                <a:latin typeface="Liberation Sans" panose="020B0604020202020204" pitchFamily="34" charset="0"/>
              </a:rPr>
              <a:t>a.	Net income will always increase.</a:t>
            </a:r>
          </a:p>
          <a:p>
            <a:pPr marL="804863" indent="-463550">
              <a:spcBef>
                <a:spcPct val="50000"/>
              </a:spcBef>
              <a:buFont typeface="Wingdings" pitchFamily="2" charset="2"/>
              <a:buNone/>
            </a:pPr>
            <a:r>
              <a:rPr lang="en-US" altLang="en-US" sz="2200" b="0" dirty="0">
                <a:effectLst/>
                <a:latin typeface="Liberation Sans" panose="020B0604020202020204" pitchFamily="34" charset="0"/>
              </a:rPr>
              <a:t>b. 	Variable expenses of the eliminated segment will have to be absorbed by other segments. </a:t>
            </a:r>
          </a:p>
          <a:p>
            <a:pPr marL="804863" indent="-463550">
              <a:spcBef>
                <a:spcPct val="50000"/>
              </a:spcBef>
              <a:buFont typeface="Wingdings" pitchFamily="2" charset="2"/>
              <a:buNone/>
            </a:pPr>
            <a:r>
              <a:rPr lang="en-US" altLang="en-US" sz="2200" b="0" dirty="0">
                <a:effectLst/>
                <a:latin typeface="Liberation Sans" panose="020B0604020202020204" pitchFamily="34" charset="0"/>
              </a:rPr>
              <a:t>c. 	Fixed expenses allocated to the eliminated segment will have to be absorbed by other segments.</a:t>
            </a:r>
          </a:p>
          <a:p>
            <a:pPr marL="804863" indent="-463550">
              <a:spcBef>
                <a:spcPct val="50000"/>
              </a:spcBef>
              <a:buFont typeface="Wingdings" pitchFamily="2" charset="2"/>
              <a:buNone/>
            </a:pPr>
            <a:r>
              <a:rPr lang="en-US" altLang="en-US" sz="2200" b="0" dirty="0">
                <a:effectLst/>
                <a:latin typeface="Liberation Sans" panose="020B0604020202020204" pitchFamily="34" charset="0"/>
              </a:rPr>
              <a:t>d. 	Net income will always decrease.</a:t>
            </a:r>
          </a:p>
          <a:p>
            <a:pPr marL="804863" indent="-463550">
              <a:buFont typeface="Wingdings" pitchFamily="2" charset="2"/>
              <a:buNone/>
            </a:pPr>
            <a:endParaRPr lang="en-US" altLang="en-US" sz="2200" b="0" dirty="0">
              <a:effectLst/>
              <a:latin typeface="Liberation Sans" panose="020B0604020202020204" pitchFamily="34" charset="0"/>
            </a:endParaRPr>
          </a:p>
        </p:txBody>
      </p:sp>
      <p:sp>
        <p:nvSpPr>
          <p:cNvPr id="12"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defRPr/>
            </a:pPr>
            <a:r>
              <a:rPr lang="en-US" sz="3000" dirty="0">
                <a:solidFill>
                  <a:schemeClr val="tx2">
                    <a:lumMod val="75000"/>
                  </a:schemeClr>
                </a:solidFill>
                <a:effectLst/>
                <a:latin typeface="Liberation Sans" panose="020B0604020202020204" pitchFamily="34" charset="0"/>
              </a:rPr>
              <a:t>Question</a:t>
            </a:r>
          </a:p>
        </p:txBody>
      </p:sp>
      <p:sp>
        <p:nvSpPr>
          <p:cNvPr id="3891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8919" name="Rectangle 1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Incremental Analysis</a:t>
            </a:r>
          </a:p>
        </p:txBody>
      </p:sp>
      <p:sp>
        <p:nvSpPr>
          <p:cNvPr id="8" name="Notched Right Arrow 7"/>
          <p:cNvSpPr/>
          <p:nvPr/>
        </p:nvSpPr>
        <p:spPr bwMode="auto">
          <a:xfrm>
            <a:off x="228600" y="3755408"/>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E0E5CC96-C8C0-4B75-853D-1CD0737A9069}" type="slidenum">
              <a:rPr lang="en-US" smtClean="0"/>
              <a:t>43</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21-1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Target costing</a:t>
            </a:r>
          </a:p>
        </p:txBody>
      </p:sp>
      <p:sp>
        <p:nvSpPr>
          <p:cNvPr id="2" name="Slide Number Placeholder 1"/>
          <p:cNvSpPr>
            <a:spLocks noGrp="1"/>
          </p:cNvSpPr>
          <p:nvPr>
            <p:ph type="sldNum" sz="quarter" idx="12"/>
          </p:nvPr>
        </p:nvSpPr>
        <p:spPr/>
        <p:txBody>
          <a:bodyPr/>
          <a:lstStyle/>
          <a:p>
            <a:fld id="{4918245F-154A-47FC-A0A5-B2F7670B3091}" type="slidenum">
              <a:rPr lang="en-US" smtClean="0"/>
              <a:t>44</a:t>
            </a:fld>
            <a:endParaRPr lang="en-US"/>
          </a:p>
        </p:txBody>
      </p:sp>
    </p:spTree>
    <p:extLst>
      <p:ext uri="{BB962C8B-B14F-4D97-AF65-F5344CB8AC3E}">
        <p14:creationId xmlns:p14="http://schemas.microsoft.com/office/powerpoint/2010/main" val="3209472598"/>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66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Pricing factors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Pricing good for external sales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Target costing</a:t>
            </a:r>
            <a:endParaRPr lang="en-US" altLang="en-US" sz="1800" b="0"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4918245F-154A-47FC-A0A5-B2F7670B3091}" type="slidenum">
              <a:rPr lang="en-US" smtClean="0"/>
              <a:t>45</a:t>
            </a:fld>
            <a:endParaRPr lang="en-US"/>
          </a:p>
        </p:txBody>
      </p:sp>
    </p:spTree>
    <p:extLst>
      <p:ext uri="{BB962C8B-B14F-4D97-AF65-F5344CB8AC3E}">
        <p14:creationId xmlns:p14="http://schemas.microsoft.com/office/powerpoint/2010/main" val="233421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6"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Pricing Factors</a:t>
            </a:r>
          </a:p>
        </p:txBody>
      </p:sp>
      <p:pic>
        <p:nvPicPr>
          <p:cNvPr id="7"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143000" y="2057401"/>
            <a:ext cx="633248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p:cNvSpPr>
            <a:spLocks noGrp="1" noChangeArrowheads="1"/>
          </p:cNvSpPr>
          <p:nvPr>
            <p:ph type="body" sz="half" idx="1"/>
          </p:nvPr>
        </p:nvSpPr>
        <p:spPr>
          <a:xfrm>
            <a:off x="609600" y="1371600"/>
            <a:ext cx="7924800" cy="6096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50000"/>
              </a:spcBef>
              <a:buClr>
                <a:srgbClr val="800000"/>
              </a:buClr>
              <a:buSzPct val="80000"/>
              <a:buFont typeface="Wingdings" pitchFamily="2" charset="2"/>
              <a:buNone/>
            </a:pPr>
            <a:r>
              <a:rPr lang="en-US" altLang="en-US" sz="2100" b="0" dirty="0">
                <a:effectLst/>
                <a:latin typeface="Liberation Sans" panose="020B0604020202020204" pitchFamily="34" charset="0"/>
              </a:rPr>
              <a:t>The price of a good or service is affected by many factors. </a:t>
            </a:r>
          </a:p>
        </p:txBody>
      </p:sp>
      <p:sp>
        <p:nvSpPr>
          <p:cNvPr id="9" name="Rectangle 13"/>
          <p:cNvSpPr>
            <a:spLocks noChangeArrowheads="1"/>
          </p:cNvSpPr>
          <p:nvPr/>
        </p:nvSpPr>
        <p:spPr bwMode="auto">
          <a:xfrm>
            <a:off x="609600" y="5434013"/>
            <a:ext cx="8077200" cy="9667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1pPr>
            <a:lvl2pPr marL="1089025" indent="-4572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2pPr>
            <a:lvl3pPr marL="15843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3pPr>
            <a:lvl4pPr marL="20796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4pPr>
            <a:lvl5pPr marL="25749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5pPr>
            <a:lvl6pPr marL="30321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6pPr>
            <a:lvl7pPr marL="34893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7pPr>
            <a:lvl8pPr marL="39465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8pPr>
            <a:lvl9pPr marL="44037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9pPr>
          </a:lstStyle>
          <a:p>
            <a:pPr>
              <a:lnSpc>
                <a:spcPct val="120000"/>
              </a:lnSpc>
              <a:spcBef>
                <a:spcPct val="0"/>
              </a:spcBef>
              <a:buClr>
                <a:srgbClr val="800000"/>
              </a:buClr>
              <a:buSzPct val="80000"/>
              <a:buFont typeface="Wingdings" pitchFamily="2" charset="2"/>
              <a:buNone/>
            </a:pPr>
            <a:r>
              <a:rPr lang="en-US" altLang="en-US" sz="2100" b="0" dirty="0">
                <a:solidFill>
                  <a:srgbClr val="000000"/>
                </a:solidFill>
                <a:effectLst/>
                <a:latin typeface="Liberation Sans" panose="020B0604020202020204" pitchFamily="34" charset="0"/>
              </a:rPr>
              <a:t>Regardless of the factors involved, the </a:t>
            </a:r>
            <a:r>
              <a:rPr lang="en-US" altLang="en-US" sz="2100" dirty="0">
                <a:solidFill>
                  <a:srgbClr val="000000"/>
                </a:solidFill>
                <a:effectLst/>
                <a:latin typeface="Liberation Sans" panose="020B0604020202020204" pitchFamily="34" charset="0"/>
              </a:rPr>
              <a:t>price must cover the costs </a:t>
            </a:r>
            <a:r>
              <a:rPr lang="en-US" altLang="en-US" sz="2100" b="0" dirty="0">
                <a:solidFill>
                  <a:srgbClr val="000000"/>
                </a:solidFill>
                <a:effectLst/>
                <a:latin typeface="Liberation Sans" panose="020B0604020202020204" pitchFamily="34" charset="0"/>
              </a:rPr>
              <a:t>of the good or service as well as earn a reasonable profit.</a:t>
            </a:r>
          </a:p>
        </p:txBody>
      </p:sp>
      <p:sp>
        <p:nvSpPr>
          <p:cNvPr id="3" name="Slide Number Placeholder 2"/>
          <p:cNvSpPr>
            <a:spLocks noGrp="1"/>
          </p:cNvSpPr>
          <p:nvPr>
            <p:ph type="sldNum" sz="quarter" idx="12"/>
          </p:nvPr>
        </p:nvSpPr>
        <p:spPr/>
        <p:txBody>
          <a:bodyPr/>
          <a:lstStyle/>
          <a:p>
            <a:fld id="{4918245F-154A-47FC-A0A5-B2F7670B3091}" type="slidenum">
              <a:rPr lang="en-US" smtClean="0"/>
              <a:t>46</a:t>
            </a:fld>
            <a:endParaRPr lang="en-US"/>
          </a:p>
        </p:txBody>
      </p:sp>
    </p:spTree>
    <p:extLst>
      <p:ext uri="{BB962C8B-B14F-4D97-AF65-F5344CB8AC3E}">
        <p14:creationId xmlns:p14="http://schemas.microsoft.com/office/powerpoint/2010/main" val="1919321231"/>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1" name="Rectangle 3"/>
          <p:cNvSpPr>
            <a:spLocks noGrp="1" noChangeArrowheads="1"/>
          </p:cNvSpPr>
          <p:nvPr>
            <p:ph type="body" sz="half" idx="1"/>
          </p:nvPr>
        </p:nvSpPr>
        <p:spPr>
          <a:xfrm>
            <a:off x="609600" y="1295400"/>
            <a:ext cx="7696200" cy="4724400"/>
          </a:xfrm>
          <a:solidFill>
            <a:schemeClr val="bg1"/>
          </a:solid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60000"/>
              </a:spcBef>
              <a:buClr>
                <a:srgbClr val="800000"/>
              </a:buClr>
              <a:buSzPct val="80000"/>
              <a:buFont typeface="Wingdings" pitchFamily="2" charset="2"/>
              <a:buNone/>
            </a:pPr>
            <a:r>
              <a:rPr lang="en-US" altLang="en-US" sz="2300" b="0" dirty="0">
                <a:effectLst/>
                <a:latin typeface="Liberation Sans" panose="020B0604020202020204" pitchFamily="34" charset="0"/>
              </a:rPr>
              <a:t>The price of a good or service is affected by many factors. </a:t>
            </a:r>
          </a:p>
          <a:p>
            <a:pPr marL="685800" lvl="1" indent="-457200">
              <a:lnSpc>
                <a:spcPct val="120000"/>
              </a:lnSpc>
              <a:spcBef>
                <a:spcPct val="60000"/>
              </a:spcBef>
              <a:buClr>
                <a:srgbClr val="800000"/>
              </a:buClr>
              <a:buSzPct val="80000"/>
              <a:buFont typeface="Wingdings" pitchFamily="2" charset="2"/>
              <a:buChar char="u"/>
            </a:pPr>
            <a:r>
              <a:rPr lang="en-US" altLang="en-US" sz="2100" b="0" dirty="0">
                <a:solidFill>
                  <a:schemeClr val="tx1"/>
                </a:solidFill>
                <a:effectLst/>
                <a:latin typeface="Liberation Sans" panose="020B0604020202020204" pitchFamily="34" charset="0"/>
              </a:rPr>
              <a:t>Company must have a good understanding of </a:t>
            </a:r>
            <a:r>
              <a:rPr lang="en-US" altLang="en-US" sz="2100" dirty="0">
                <a:solidFill>
                  <a:schemeClr val="tx1"/>
                </a:solidFill>
                <a:effectLst/>
                <a:latin typeface="Liberation Sans" panose="020B0604020202020204" pitchFamily="34" charset="0"/>
              </a:rPr>
              <a:t>market forces.</a:t>
            </a:r>
          </a:p>
          <a:p>
            <a:pPr marL="685800" lvl="1" indent="-457200">
              <a:lnSpc>
                <a:spcPct val="120000"/>
              </a:lnSpc>
              <a:spcBef>
                <a:spcPct val="60000"/>
              </a:spcBef>
              <a:buClr>
                <a:srgbClr val="800000"/>
              </a:buClr>
              <a:buSzPct val="80000"/>
              <a:buFont typeface="Wingdings" pitchFamily="2" charset="2"/>
              <a:buChar char="u"/>
            </a:pPr>
            <a:r>
              <a:rPr lang="en-US" altLang="en-US" sz="2100" b="0" dirty="0">
                <a:solidFill>
                  <a:schemeClr val="tx1"/>
                </a:solidFill>
                <a:effectLst/>
                <a:latin typeface="Liberation Sans" panose="020B0604020202020204" pitchFamily="34" charset="0"/>
              </a:rPr>
              <a:t>Where products are not easily differentiated from competitor goods, prices are not set by the company, but rather by the laws of supply and demand – such companies are called </a:t>
            </a:r>
            <a:r>
              <a:rPr lang="en-US" altLang="en-US" sz="2100" dirty="0">
                <a:solidFill>
                  <a:schemeClr val="tx1"/>
                </a:solidFill>
                <a:effectLst/>
                <a:latin typeface="Liberation Sans" panose="020B0604020202020204" pitchFamily="34" charset="0"/>
              </a:rPr>
              <a:t>price takers</a:t>
            </a:r>
            <a:r>
              <a:rPr lang="en-US" altLang="en-US" sz="2100" b="0" dirty="0">
                <a:solidFill>
                  <a:schemeClr val="tx1"/>
                </a:solidFill>
                <a:effectLst/>
                <a:latin typeface="Liberation Sans" panose="020B0604020202020204" pitchFamily="34" charset="0"/>
              </a:rPr>
              <a:t>.</a:t>
            </a:r>
          </a:p>
          <a:p>
            <a:pPr marL="685800" lvl="1" indent="-457200">
              <a:lnSpc>
                <a:spcPct val="120000"/>
              </a:lnSpc>
              <a:spcBef>
                <a:spcPct val="60000"/>
              </a:spcBef>
              <a:buClr>
                <a:srgbClr val="800000"/>
              </a:buClr>
              <a:buSzPct val="80000"/>
              <a:buFont typeface="Wingdings" pitchFamily="2" charset="2"/>
              <a:buChar char="u"/>
            </a:pPr>
            <a:r>
              <a:rPr lang="en-US" altLang="en-US" sz="2100" b="0" dirty="0">
                <a:solidFill>
                  <a:schemeClr val="tx1"/>
                </a:solidFill>
                <a:effectLst/>
                <a:latin typeface="Liberation Sans" panose="020B0604020202020204" pitchFamily="34" charset="0"/>
              </a:rPr>
              <a:t>Where products are unique or clearly distinguishable from competitor goods, prices are set by the company – such companies are call </a:t>
            </a:r>
            <a:r>
              <a:rPr lang="en-US" altLang="en-US" sz="2100" dirty="0">
                <a:solidFill>
                  <a:schemeClr val="tx1"/>
                </a:solidFill>
                <a:effectLst/>
                <a:latin typeface="Liberation Sans" panose="020B0604020202020204" pitchFamily="34" charset="0"/>
              </a:rPr>
              <a:t>price makers.</a:t>
            </a:r>
          </a:p>
        </p:txBody>
      </p:sp>
      <p:sp>
        <p:nvSpPr>
          <p:cNvPr id="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6"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chemeClr val="tx2">
                    <a:lumMod val="75000"/>
                  </a:schemeClr>
                </a:solidFill>
                <a:effectLst/>
                <a:latin typeface="Liberation Sans" panose="020B0604020202020204" pitchFamily="34" charset="0"/>
              </a:rPr>
              <a:t>Pricing Goods for External Sales</a:t>
            </a:r>
          </a:p>
        </p:txBody>
      </p:sp>
      <p:sp>
        <p:nvSpPr>
          <p:cNvPr id="2" name="Slide Number Placeholder 1"/>
          <p:cNvSpPr>
            <a:spLocks noGrp="1"/>
          </p:cNvSpPr>
          <p:nvPr>
            <p:ph type="sldNum" sz="quarter" idx="12"/>
          </p:nvPr>
        </p:nvSpPr>
        <p:spPr/>
        <p:txBody>
          <a:bodyPr/>
          <a:lstStyle/>
          <a:p>
            <a:fld id="{6EDA7E0A-3DCC-4C45-A60B-3AB861C2F9C3}" type="slidenum">
              <a:rPr lang="en-US" smtClean="0"/>
              <a:t>47</a:t>
            </a:fld>
            <a:endParaRPr lang="en-US"/>
          </a:p>
        </p:txBody>
      </p:sp>
    </p:spTree>
    <p:extLst>
      <p:ext uri="{BB962C8B-B14F-4D97-AF65-F5344CB8AC3E}">
        <p14:creationId xmlns:p14="http://schemas.microsoft.com/office/powerpoint/2010/main" val="396311939"/>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1" name="Rectangle 3"/>
          <p:cNvSpPr>
            <a:spLocks noGrp="1" noChangeArrowheads="1"/>
          </p:cNvSpPr>
          <p:nvPr>
            <p:ph type="body" sz="half" idx="1"/>
          </p:nvPr>
        </p:nvSpPr>
        <p:spPr>
          <a:xfrm>
            <a:off x="457200" y="1295400"/>
            <a:ext cx="8305800" cy="51816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normAutofit lnSpcReduction="10000"/>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In a competitive market, the price is set by the market.</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To earn a profit, companies must focus on </a:t>
            </a:r>
            <a:r>
              <a:rPr lang="en-US" altLang="en-US" sz="2200" dirty="0">
                <a:solidFill>
                  <a:schemeClr val="tx1"/>
                </a:solidFill>
                <a:effectLst/>
                <a:latin typeface="Liberation Sans" panose="020B0604020202020204" pitchFamily="34" charset="0"/>
              </a:rPr>
              <a:t>controlling costs.</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Requires </a:t>
            </a:r>
            <a:r>
              <a:rPr lang="en-US" altLang="en-US" sz="2200" dirty="0">
                <a:solidFill>
                  <a:schemeClr val="tx1"/>
                </a:solidFill>
                <a:effectLst/>
                <a:latin typeface="Liberation Sans" panose="020B0604020202020204" pitchFamily="34" charset="0"/>
              </a:rPr>
              <a:t>setting a target cost </a:t>
            </a:r>
            <a:r>
              <a:rPr lang="en-US" altLang="en-US" sz="2200" b="0" dirty="0">
                <a:solidFill>
                  <a:schemeClr val="tx1"/>
                </a:solidFill>
                <a:effectLst/>
                <a:latin typeface="Liberation Sans" panose="020B0604020202020204" pitchFamily="34" charset="0"/>
              </a:rPr>
              <a:t>that will provide the company’s desired profit.</a:t>
            </a:r>
          </a:p>
          <a:p>
            <a:pPr marL="463550" indent="-463550">
              <a:lnSpc>
                <a:spcPct val="120000"/>
              </a:lnSpc>
              <a:spcBef>
                <a:spcPct val="60000"/>
              </a:spcBef>
              <a:buClr>
                <a:srgbClr val="800000"/>
              </a:buClr>
              <a:buSzPct val="80000"/>
              <a:buFont typeface="Wingdings" pitchFamily="2" charset="2"/>
              <a:buChar char="u"/>
            </a:pPr>
            <a:r>
              <a:rPr lang="en-US" altLang="en-US" sz="2200" dirty="0">
                <a:solidFill>
                  <a:srgbClr val="000099"/>
                </a:solidFill>
                <a:effectLst/>
                <a:latin typeface="Liberation Sans" panose="020B0604020202020204" pitchFamily="34" charset="0"/>
              </a:rPr>
              <a:t>Target cost</a:t>
            </a:r>
            <a:r>
              <a:rPr lang="en-US" altLang="en-US" sz="2200" b="0" dirty="0">
                <a:solidFill>
                  <a:schemeClr val="tx1"/>
                </a:solidFill>
                <a:effectLst/>
                <a:latin typeface="Liberation Sans" panose="020B0604020202020204" pitchFamily="34" charset="0"/>
              </a:rPr>
              <a:t>:  cost that provides the desired profit when the market determines a product’s price.</a:t>
            </a:r>
          </a:p>
          <a:p>
            <a:pPr marL="463550" indent="-463550">
              <a:lnSpc>
                <a:spcPct val="120000"/>
              </a:lnSpc>
              <a:spcBef>
                <a:spcPct val="60000"/>
              </a:spcBef>
              <a:buClr>
                <a:srgbClr val="800000"/>
              </a:buClr>
              <a:buSzPct val="80000"/>
              <a:buFont typeface="Wingdings" pitchFamily="2" charset="2"/>
              <a:buChar char="u"/>
            </a:pPr>
            <a:endParaRPr lang="en-US" altLang="en-US" sz="2200" b="0" dirty="0">
              <a:solidFill>
                <a:schemeClr val="tx1"/>
              </a:solidFill>
              <a:effectLst/>
              <a:latin typeface="Liberation Sans" panose="020B0604020202020204" pitchFamily="34" charset="0"/>
            </a:endParaRPr>
          </a:p>
          <a:p>
            <a:pPr marL="463550" indent="-463550">
              <a:lnSpc>
                <a:spcPct val="120000"/>
              </a:lnSpc>
              <a:spcBef>
                <a:spcPct val="60000"/>
              </a:spcBef>
              <a:buClr>
                <a:srgbClr val="800000"/>
              </a:buClr>
              <a:buSzPct val="80000"/>
              <a:buFont typeface="Wingdings" pitchFamily="2" charset="2"/>
              <a:buChar char="u"/>
            </a:pPr>
            <a:endParaRPr lang="en-US" altLang="en-US" sz="2200" b="0" dirty="0">
              <a:solidFill>
                <a:schemeClr val="tx1"/>
              </a:solidFill>
              <a:effectLst/>
              <a:latin typeface="Liberation Sans" panose="020B0604020202020204" pitchFamily="34" charset="0"/>
            </a:endParaRPr>
          </a:p>
          <a:p>
            <a:pPr marL="463550" indent="-463550">
              <a:lnSpc>
                <a:spcPct val="120000"/>
              </a:lnSpc>
              <a:spcBef>
                <a:spcPct val="60000"/>
              </a:spcBef>
              <a:buClr>
                <a:srgbClr val="800000"/>
              </a:buClr>
              <a:buSzPct val="80000"/>
              <a:buFont typeface="Wingdings" pitchFamily="2" charset="2"/>
              <a:buChar char="u"/>
            </a:pPr>
            <a:r>
              <a:rPr lang="en-US" altLang="en-US" sz="2200" b="0" dirty="0">
                <a:solidFill>
                  <a:srgbClr val="000000"/>
                </a:solidFill>
                <a:effectLst/>
                <a:latin typeface="Liberation Sans" panose="020B0604020202020204" pitchFamily="34" charset="0"/>
              </a:rPr>
              <a:t>If a company can produce its product for the target cost or less, it will meet its profit goal.</a:t>
            </a:r>
            <a:endParaRPr lang="en-US" altLang="en-US" sz="2200" b="0" dirty="0">
              <a:solidFill>
                <a:schemeClr val="tx1"/>
              </a:solidFill>
              <a:effectLst/>
              <a:latin typeface="Liberation Sans" panose="020B0604020202020204" pitchFamily="34" charset="0"/>
            </a:endParaRPr>
          </a:p>
          <a:p>
            <a:pPr marL="463550" indent="-463550">
              <a:lnSpc>
                <a:spcPct val="120000"/>
              </a:lnSpc>
              <a:spcBef>
                <a:spcPct val="60000"/>
              </a:spcBef>
              <a:buClr>
                <a:srgbClr val="800000"/>
              </a:buClr>
              <a:buSzPct val="80000"/>
              <a:buFont typeface="Wingdings" pitchFamily="2" charset="2"/>
              <a:buChar char="u"/>
            </a:pPr>
            <a:endParaRPr lang="en-US" altLang="en-US" sz="2200" b="0" dirty="0">
              <a:solidFill>
                <a:schemeClr val="tx1"/>
              </a:solidFill>
              <a:effectLst/>
              <a:latin typeface="Liberation Sans" panose="020B0604020202020204" pitchFamily="34" charset="0"/>
            </a:endParaRPr>
          </a:p>
        </p:txBody>
      </p:sp>
      <p:sp>
        <p:nvSpPr>
          <p:cNvPr id="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8"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Target Costing</a:t>
            </a:r>
          </a:p>
        </p:txBody>
      </p:sp>
      <p:pic>
        <p:nvPicPr>
          <p:cNvPr id="5" name="Picture 1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4419600"/>
            <a:ext cx="8077200" cy="614363"/>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6EDA7E0A-3DCC-4C45-A60B-3AB861C2F9C3}" type="slidenum">
              <a:rPr lang="en-US" smtClean="0"/>
              <a:t>48</a:t>
            </a:fld>
            <a:endParaRPr lang="en-US"/>
          </a:p>
        </p:txBody>
      </p:sp>
    </p:spTree>
    <p:extLst>
      <p:ext uri="{BB962C8B-B14F-4D97-AF65-F5344CB8AC3E}">
        <p14:creationId xmlns:p14="http://schemas.microsoft.com/office/powerpoint/2010/main" val="2230838299"/>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body" sz="half" idx="1"/>
          </p:nvPr>
        </p:nvSpPr>
        <p:spPr>
          <a:xfrm>
            <a:off x="723900" y="1295400"/>
            <a:ext cx="7886700" cy="48768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20000"/>
              </a:lnSpc>
              <a:spcBef>
                <a:spcPct val="45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First</a:t>
            </a:r>
            <a:r>
              <a:rPr lang="en-US" altLang="en-US" sz="2200" b="0" dirty="0">
                <a:solidFill>
                  <a:schemeClr val="tx1"/>
                </a:solidFill>
                <a:effectLst/>
                <a:latin typeface="Liberation Sans" panose="020B0604020202020204" pitchFamily="34" charset="0"/>
              </a:rPr>
              <a:t> – identify its market niche where it wants to compete.</a:t>
            </a:r>
          </a:p>
          <a:p>
            <a:pPr marL="457200" indent="-457200">
              <a:lnSpc>
                <a:spcPct val="120000"/>
              </a:lnSpc>
              <a:spcBef>
                <a:spcPct val="45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Second</a:t>
            </a:r>
            <a:r>
              <a:rPr lang="en-US" altLang="en-US" sz="2200" b="0" dirty="0">
                <a:solidFill>
                  <a:schemeClr val="tx1"/>
                </a:solidFill>
                <a:effectLst/>
                <a:latin typeface="Liberation Sans" panose="020B0604020202020204" pitchFamily="34" charset="0"/>
              </a:rPr>
              <a:t> – determine the price the company believes will place it in the optimal position for the target consumers)</a:t>
            </a:r>
          </a:p>
          <a:p>
            <a:pPr marL="457200" indent="-457200">
              <a:lnSpc>
                <a:spcPct val="120000"/>
              </a:lnSpc>
              <a:spcBef>
                <a:spcPct val="45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Third</a:t>
            </a:r>
            <a:r>
              <a:rPr lang="en-US" altLang="en-US" sz="2200" b="0" dirty="0">
                <a:solidFill>
                  <a:schemeClr val="tx1"/>
                </a:solidFill>
                <a:effectLst/>
                <a:latin typeface="Liberation Sans" panose="020B0604020202020204" pitchFamily="34" charset="0"/>
              </a:rPr>
              <a:t> – determine its target cost by setting a desired profit.</a:t>
            </a:r>
          </a:p>
          <a:p>
            <a:pPr marL="457200" indent="-457200">
              <a:lnSpc>
                <a:spcPct val="120000"/>
              </a:lnSpc>
              <a:spcBef>
                <a:spcPct val="45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Last</a:t>
            </a:r>
            <a:r>
              <a:rPr lang="en-US" altLang="en-US" sz="2200" b="0" dirty="0">
                <a:solidFill>
                  <a:schemeClr val="tx1"/>
                </a:solidFill>
                <a:effectLst/>
                <a:latin typeface="Liberation Sans" panose="020B0604020202020204" pitchFamily="34" charset="0"/>
              </a:rPr>
              <a:t> – assemble a team to develop a product to meet the company’s goals (e.g. features and costs).</a:t>
            </a:r>
          </a:p>
        </p:txBody>
      </p:sp>
      <p:sp>
        <p:nvSpPr>
          <p:cNvPr id="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8"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Target Costing</a:t>
            </a:r>
          </a:p>
        </p:txBody>
      </p:sp>
      <p:sp>
        <p:nvSpPr>
          <p:cNvPr id="2" name="Slide Number Placeholder 1"/>
          <p:cNvSpPr>
            <a:spLocks noGrp="1"/>
          </p:cNvSpPr>
          <p:nvPr>
            <p:ph type="sldNum" sz="quarter" idx="12"/>
          </p:nvPr>
        </p:nvSpPr>
        <p:spPr/>
        <p:txBody>
          <a:bodyPr/>
          <a:lstStyle/>
          <a:p>
            <a:fld id="{6EDA7E0A-3DCC-4C45-A60B-3AB861C2F9C3}" type="slidenum">
              <a:rPr lang="en-US" smtClean="0"/>
              <a:t>49</a:t>
            </a:fld>
            <a:endParaRPr lang="en-US"/>
          </a:p>
        </p:txBody>
      </p:sp>
    </p:spTree>
    <p:extLst>
      <p:ext uri="{BB962C8B-B14F-4D97-AF65-F5344CB8AC3E}">
        <p14:creationId xmlns:p14="http://schemas.microsoft.com/office/powerpoint/2010/main" val="139413528"/>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sz="half" idx="1"/>
          </p:nvPr>
        </p:nvSpPr>
        <p:spPr bwMode="auto">
          <a:xfrm>
            <a:off x="533400" y="1295400"/>
            <a:ext cx="7772400" cy="37338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Decisions involve a choice among alternative actions.</a:t>
            </a:r>
          </a:p>
          <a:p>
            <a:pPr marL="463550" indent="-463550">
              <a:lnSpc>
                <a:spcPct val="120000"/>
              </a:lnSpc>
              <a:spcBef>
                <a:spcPct val="600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Incremental analysis </a:t>
            </a:r>
            <a:r>
              <a:rPr lang="en-US" altLang="en-US" sz="2200" b="0" dirty="0">
                <a:solidFill>
                  <a:schemeClr val="tx1"/>
                </a:solidFill>
                <a:effectLst/>
                <a:latin typeface="Liberation Sans" panose="020B0604020202020204" pitchFamily="34" charset="0"/>
              </a:rPr>
              <a:t>is process used to </a:t>
            </a:r>
            <a:r>
              <a:rPr lang="en-US" altLang="en-US" sz="2200" dirty="0">
                <a:solidFill>
                  <a:schemeClr val="tx1"/>
                </a:solidFill>
                <a:effectLst/>
                <a:latin typeface="Liberation Sans" panose="020B0604020202020204" pitchFamily="34" charset="0"/>
              </a:rPr>
              <a:t>identify the financial data that change </a:t>
            </a:r>
            <a:r>
              <a:rPr lang="en-US" altLang="en-US" sz="2200" b="0" dirty="0">
                <a:solidFill>
                  <a:schemeClr val="tx1"/>
                </a:solidFill>
                <a:effectLst/>
                <a:latin typeface="Liberation Sans" panose="020B0604020202020204" pitchFamily="34" charset="0"/>
              </a:rPr>
              <a:t>under alternative courses of action.</a:t>
            </a:r>
          </a:p>
          <a:p>
            <a:pPr marL="914400" lvl="1" indent="-450850">
              <a:lnSpc>
                <a:spcPct val="120000"/>
              </a:lnSpc>
              <a:spcBef>
                <a:spcPct val="600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Both costs and revenues may vary</a:t>
            </a:r>
          </a:p>
          <a:p>
            <a:pPr marL="914400" lvl="1" indent="-450850">
              <a:lnSpc>
                <a:spcPct val="120000"/>
              </a:lnSpc>
              <a:spcBef>
                <a:spcPct val="600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Only revenues may vary</a:t>
            </a:r>
          </a:p>
          <a:p>
            <a:pPr marL="914400" lvl="1" indent="-450850">
              <a:lnSpc>
                <a:spcPct val="120000"/>
              </a:lnSpc>
              <a:spcBef>
                <a:spcPct val="600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Only costs may vary</a:t>
            </a:r>
          </a:p>
        </p:txBody>
      </p:sp>
      <p:sp>
        <p:nvSpPr>
          <p:cNvPr id="717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4" name="Rectangle 7"/>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Incremental Analysis Approach</a:t>
            </a:r>
          </a:p>
        </p:txBody>
      </p:sp>
      <p:pic>
        <p:nvPicPr>
          <p:cNvPr id="717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029200" y="4495800"/>
            <a:ext cx="3522333" cy="1905000"/>
          </a:xfrm>
          <a:prstGeom prst="rect">
            <a:avLst/>
          </a:prstGeom>
          <a:noFill/>
          <a:ln w="12700" cap="sq" cmpd="sng">
            <a:solidFill>
              <a:schemeClr val="tx1"/>
            </a:solidFill>
            <a:prstDash val="solid"/>
            <a:miter lim="800000"/>
            <a:headEnd type="none" w="sm" len="sm"/>
            <a:tailEnd type="none" w="sm" len="sm"/>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2"/>
          </p:nvPr>
        </p:nvSpPr>
        <p:spPr/>
        <p:txBody>
          <a:bodyPr/>
          <a:lstStyle/>
          <a:p>
            <a:fld id="{E0E5CC96-C8C0-4B75-853D-1CD0737A9069}" type="slidenum">
              <a:rPr lang="en-US" smtClean="0"/>
              <a:t>5</a:t>
            </a:fld>
            <a:endParaRPr lang="en-US"/>
          </a:p>
        </p:txBody>
      </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1348" name="Text Box 4"/>
          <p:cNvSpPr txBox="1">
            <a:spLocks noChangeArrowheads="1"/>
          </p:cNvSpPr>
          <p:nvPr/>
        </p:nvSpPr>
        <p:spPr bwMode="auto">
          <a:xfrm>
            <a:off x="609600" y="3810000"/>
            <a:ext cx="8458200" cy="233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457200" algn="l"/>
                <a:tab pos="1543050" algn="ctr"/>
                <a:tab pos="3714750" algn="ctr"/>
                <a:tab pos="6115050" algn="ctr"/>
              </a:tabLst>
              <a:defRPr sz="2400">
                <a:solidFill>
                  <a:schemeClr val="tx1"/>
                </a:solidFill>
                <a:latin typeface="Times New Roman" pitchFamily="18" charset="0"/>
              </a:defRPr>
            </a:lvl1pPr>
            <a:lvl2pPr marL="971550" indent="-457200" algn="l">
              <a:tabLst>
                <a:tab pos="457200" algn="l"/>
                <a:tab pos="1543050" algn="ctr"/>
                <a:tab pos="3714750" algn="ctr"/>
                <a:tab pos="6115050" algn="ctr"/>
              </a:tabLst>
              <a:defRPr sz="2400">
                <a:solidFill>
                  <a:schemeClr val="tx1"/>
                </a:solidFill>
                <a:latin typeface="Times New Roman" pitchFamily="18" charset="0"/>
              </a:defRPr>
            </a:lvl2pPr>
            <a:lvl3pPr marL="1543050" indent="-457200" algn="l">
              <a:tabLst>
                <a:tab pos="457200" algn="l"/>
                <a:tab pos="1543050" algn="ctr"/>
                <a:tab pos="3714750" algn="ctr"/>
                <a:tab pos="6115050" algn="ctr"/>
              </a:tabLst>
              <a:defRPr sz="2400">
                <a:solidFill>
                  <a:schemeClr val="tx1"/>
                </a:solidFill>
                <a:latin typeface="Times New Roman" pitchFamily="18" charset="0"/>
              </a:defRPr>
            </a:lvl3pPr>
            <a:lvl4pPr marL="2114550" indent="-457200" algn="l">
              <a:tabLst>
                <a:tab pos="457200" algn="l"/>
                <a:tab pos="1543050" algn="ctr"/>
                <a:tab pos="3714750" algn="ctr"/>
                <a:tab pos="6115050" algn="ctr"/>
              </a:tabLst>
              <a:defRPr sz="2400">
                <a:solidFill>
                  <a:schemeClr val="tx1"/>
                </a:solidFill>
                <a:latin typeface="Times New Roman" pitchFamily="18" charset="0"/>
              </a:defRPr>
            </a:lvl4pPr>
            <a:lvl5pPr marL="2686050" indent="-457200" algn="l">
              <a:tabLst>
                <a:tab pos="457200" algn="l"/>
                <a:tab pos="1543050" algn="ctr"/>
                <a:tab pos="3714750" algn="ctr"/>
                <a:tab pos="6115050" algn="ctr"/>
              </a:tabLst>
              <a:defRPr sz="2400">
                <a:solidFill>
                  <a:schemeClr val="tx1"/>
                </a:solidFill>
                <a:latin typeface="Times New Roman" pitchFamily="18" charset="0"/>
              </a:defRPr>
            </a:lvl5pPr>
            <a:lvl6pPr marL="3143250" indent="-457200" eaLnBrk="0" fontAlgn="base" hangingPunct="0">
              <a:spcBef>
                <a:spcPct val="0"/>
              </a:spcBef>
              <a:spcAft>
                <a:spcPct val="0"/>
              </a:spcAft>
              <a:tabLst>
                <a:tab pos="457200" algn="l"/>
                <a:tab pos="1543050" algn="ctr"/>
                <a:tab pos="3714750" algn="ctr"/>
                <a:tab pos="6115050" algn="ctr"/>
              </a:tabLst>
              <a:defRPr sz="2400">
                <a:solidFill>
                  <a:schemeClr val="tx1"/>
                </a:solidFill>
                <a:latin typeface="Times New Roman" pitchFamily="18" charset="0"/>
              </a:defRPr>
            </a:lvl6pPr>
            <a:lvl7pPr marL="3600450" indent="-457200" eaLnBrk="0" fontAlgn="base" hangingPunct="0">
              <a:spcBef>
                <a:spcPct val="0"/>
              </a:spcBef>
              <a:spcAft>
                <a:spcPct val="0"/>
              </a:spcAft>
              <a:tabLst>
                <a:tab pos="457200" algn="l"/>
                <a:tab pos="1543050" algn="ctr"/>
                <a:tab pos="3714750" algn="ctr"/>
                <a:tab pos="6115050" algn="ctr"/>
              </a:tabLst>
              <a:defRPr sz="2400">
                <a:solidFill>
                  <a:schemeClr val="tx1"/>
                </a:solidFill>
                <a:latin typeface="Times New Roman" pitchFamily="18" charset="0"/>
              </a:defRPr>
            </a:lvl7pPr>
            <a:lvl8pPr marL="4057650" indent="-457200" eaLnBrk="0" fontAlgn="base" hangingPunct="0">
              <a:spcBef>
                <a:spcPct val="0"/>
              </a:spcBef>
              <a:spcAft>
                <a:spcPct val="0"/>
              </a:spcAft>
              <a:tabLst>
                <a:tab pos="457200" algn="l"/>
                <a:tab pos="1543050" algn="ctr"/>
                <a:tab pos="3714750" algn="ctr"/>
                <a:tab pos="6115050" algn="ctr"/>
              </a:tabLst>
              <a:defRPr sz="2400">
                <a:solidFill>
                  <a:schemeClr val="tx1"/>
                </a:solidFill>
                <a:latin typeface="Times New Roman" pitchFamily="18" charset="0"/>
              </a:defRPr>
            </a:lvl8pPr>
            <a:lvl9pPr marL="4514850" indent="-457200" eaLnBrk="0" fontAlgn="base" hangingPunct="0">
              <a:spcBef>
                <a:spcPct val="0"/>
              </a:spcBef>
              <a:spcAft>
                <a:spcPct val="0"/>
              </a:spcAft>
              <a:tabLst>
                <a:tab pos="457200" algn="l"/>
                <a:tab pos="1543050" algn="ctr"/>
                <a:tab pos="3714750" algn="ctr"/>
                <a:tab pos="6115050" algn="ctr"/>
              </a:tabLst>
              <a:defRPr sz="2400">
                <a:solidFill>
                  <a:schemeClr val="tx1"/>
                </a:solidFill>
                <a:latin typeface="Times New Roman" pitchFamily="18" charset="0"/>
              </a:defRPr>
            </a:lvl9pPr>
          </a:lstStyle>
          <a:p>
            <a:pPr>
              <a:lnSpc>
                <a:spcPct val="115000"/>
              </a:lnSpc>
              <a:spcBef>
                <a:spcPct val="20000"/>
              </a:spcBef>
            </a:pPr>
            <a:r>
              <a:rPr lang="en-US" altLang="en-US" sz="2000" dirty="0">
                <a:solidFill>
                  <a:srgbClr val="000000"/>
                </a:solidFill>
                <a:effectLst/>
                <a:latin typeface="Liberation Sans" panose="020B0604020202020204" pitchFamily="34" charset="0"/>
              </a:rPr>
              <a:t>The desired profit for this new product line is</a:t>
            </a:r>
          </a:p>
          <a:p>
            <a:pPr>
              <a:lnSpc>
                <a:spcPct val="115000"/>
              </a:lnSpc>
              <a:spcBef>
                <a:spcPct val="20000"/>
              </a:spcBef>
            </a:pPr>
            <a:r>
              <a:rPr lang="en-US" altLang="en-US" sz="2000" dirty="0">
                <a:solidFill>
                  <a:srgbClr val="000000"/>
                </a:solidFill>
                <a:effectLst/>
                <a:latin typeface="Liberation Sans" panose="020B0604020202020204" pitchFamily="34" charset="0"/>
              </a:rPr>
              <a:t> 	$1,000,000  x  25%  =  $250,000 </a:t>
            </a:r>
          </a:p>
          <a:p>
            <a:pPr>
              <a:lnSpc>
                <a:spcPct val="115000"/>
              </a:lnSpc>
              <a:spcBef>
                <a:spcPct val="60000"/>
              </a:spcBef>
            </a:pPr>
            <a:r>
              <a:rPr lang="en-US" altLang="en-US" sz="2000" dirty="0">
                <a:solidFill>
                  <a:srgbClr val="000000"/>
                </a:solidFill>
                <a:effectLst/>
                <a:latin typeface="Liberation Sans" panose="020B0604020202020204" pitchFamily="34" charset="0"/>
              </a:rPr>
              <a:t>Each cover must result in profit of  $250,000  </a:t>
            </a:r>
            <a:r>
              <a:rPr lang="en-US" altLang="en-US" sz="2000" dirty="0">
                <a:solidFill>
                  <a:srgbClr val="000000"/>
                </a:solidFill>
                <a:effectLst/>
                <a:latin typeface="Liberation Sans" panose="020B0604020202020204" pitchFamily="34" charset="0"/>
                <a:cs typeface="Arial" charset="0"/>
              </a:rPr>
              <a:t>÷</a:t>
            </a:r>
            <a:r>
              <a:rPr lang="en-US" altLang="en-US" sz="2000" dirty="0">
                <a:solidFill>
                  <a:srgbClr val="000000"/>
                </a:solidFill>
                <a:effectLst/>
                <a:latin typeface="Liberation Sans" panose="020B0604020202020204" pitchFamily="34" charset="0"/>
              </a:rPr>
              <a:t>  200,000 units  =  $1.25 </a:t>
            </a:r>
          </a:p>
          <a:p>
            <a:pPr>
              <a:lnSpc>
                <a:spcPct val="115000"/>
              </a:lnSpc>
              <a:spcBef>
                <a:spcPct val="60000"/>
              </a:spcBef>
            </a:pPr>
            <a:r>
              <a:rPr lang="en-US" altLang="en-US" sz="2000" dirty="0">
                <a:solidFill>
                  <a:srgbClr val="000000"/>
                </a:solidFill>
                <a:effectLst/>
                <a:latin typeface="Liberation Sans" panose="020B0604020202020204" pitchFamily="34" charset="0"/>
              </a:rPr>
              <a:t>		Market price  	Desired profit  	Target cost per unit</a:t>
            </a:r>
          </a:p>
          <a:p>
            <a:pPr>
              <a:lnSpc>
                <a:spcPct val="115000"/>
              </a:lnSpc>
              <a:spcBef>
                <a:spcPct val="20000"/>
              </a:spcBef>
            </a:pPr>
            <a:r>
              <a:rPr lang="en-US" altLang="en-US" sz="2000" dirty="0">
                <a:solidFill>
                  <a:srgbClr val="000000"/>
                </a:solidFill>
                <a:effectLst/>
                <a:latin typeface="Liberation Sans" panose="020B0604020202020204" pitchFamily="34" charset="0"/>
              </a:rPr>
              <a:t>		$20  	$1.25  	$18.75 per unit</a:t>
            </a:r>
          </a:p>
        </p:txBody>
      </p:sp>
      <p:sp>
        <p:nvSpPr>
          <p:cNvPr id="1081347" name="Rectangle 3"/>
          <p:cNvSpPr>
            <a:spLocks noChangeArrowheads="1"/>
          </p:cNvSpPr>
          <p:nvPr/>
        </p:nvSpPr>
        <p:spPr bwMode="auto">
          <a:xfrm>
            <a:off x="609600" y="1371600"/>
            <a:ext cx="8001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2057400" algn="l"/>
              </a:tabLst>
              <a:defRPr sz="2400">
                <a:solidFill>
                  <a:schemeClr val="tx1"/>
                </a:solidFill>
                <a:latin typeface="Times New Roman" pitchFamily="18" charset="0"/>
              </a:defRPr>
            </a:lvl1pPr>
            <a:lvl2pPr algn="l">
              <a:tabLst>
                <a:tab pos="2057400" algn="l"/>
              </a:tabLst>
              <a:defRPr sz="2400">
                <a:solidFill>
                  <a:schemeClr val="tx1"/>
                </a:solidFill>
                <a:latin typeface="Times New Roman" pitchFamily="18" charset="0"/>
              </a:defRPr>
            </a:lvl2pPr>
            <a:lvl3pPr algn="l">
              <a:tabLst>
                <a:tab pos="2057400" algn="l"/>
              </a:tabLst>
              <a:defRPr sz="2400">
                <a:solidFill>
                  <a:schemeClr val="tx1"/>
                </a:solidFill>
                <a:latin typeface="Times New Roman" pitchFamily="18" charset="0"/>
              </a:defRPr>
            </a:lvl3pPr>
            <a:lvl4pPr algn="l">
              <a:tabLst>
                <a:tab pos="2057400" algn="l"/>
              </a:tabLst>
              <a:defRPr sz="2400">
                <a:solidFill>
                  <a:schemeClr val="tx1"/>
                </a:solidFill>
                <a:latin typeface="Times New Roman" pitchFamily="18" charset="0"/>
              </a:defRPr>
            </a:lvl4pPr>
            <a:lvl5pPr algn="l">
              <a:tabLst>
                <a:tab pos="2057400" algn="l"/>
              </a:tabLst>
              <a:defRPr sz="2400">
                <a:solidFill>
                  <a:schemeClr val="tx1"/>
                </a:solidFill>
                <a:latin typeface="Times New Roman" pitchFamily="18" charset="0"/>
              </a:defRPr>
            </a:lvl5pPr>
            <a:lvl6pPr eaLnBrk="0" fontAlgn="base" hangingPunct="0">
              <a:spcBef>
                <a:spcPct val="0"/>
              </a:spcBef>
              <a:spcAft>
                <a:spcPct val="0"/>
              </a:spcAft>
              <a:tabLst>
                <a:tab pos="2057400" algn="l"/>
              </a:tabLst>
              <a:defRPr sz="2400">
                <a:solidFill>
                  <a:schemeClr val="tx1"/>
                </a:solidFill>
                <a:latin typeface="Times New Roman" pitchFamily="18" charset="0"/>
              </a:defRPr>
            </a:lvl6pPr>
            <a:lvl7pPr eaLnBrk="0" fontAlgn="base" hangingPunct="0">
              <a:spcBef>
                <a:spcPct val="0"/>
              </a:spcBef>
              <a:spcAft>
                <a:spcPct val="0"/>
              </a:spcAft>
              <a:tabLst>
                <a:tab pos="2057400" algn="l"/>
              </a:tabLst>
              <a:defRPr sz="2400">
                <a:solidFill>
                  <a:schemeClr val="tx1"/>
                </a:solidFill>
                <a:latin typeface="Times New Roman" pitchFamily="18" charset="0"/>
              </a:defRPr>
            </a:lvl7pPr>
            <a:lvl8pPr eaLnBrk="0" fontAlgn="base" hangingPunct="0">
              <a:spcBef>
                <a:spcPct val="0"/>
              </a:spcBef>
              <a:spcAft>
                <a:spcPct val="0"/>
              </a:spcAft>
              <a:tabLst>
                <a:tab pos="2057400" algn="l"/>
              </a:tabLst>
              <a:defRPr sz="2400">
                <a:solidFill>
                  <a:schemeClr val="tx1"/>
                </a:solidFill>
                <a:latin typeface="Times New Roman" pitchFamily="18" charset="0"/>
              </a:defRPr>
            </a:lvl8pPr>
            <a:lvl9pPr eaLnBrk="0" fontAlgn="base" hangingPunct="0">
              <a:spcBef>
                <a:spcPct val="0"/>
              </a:spcBef>
              <a:spcAft>
                <a:spcPct val="0"/>
              </a:spcAft>
              <a:tabLst>
                <a:tab pos="2057400" algn="l"/>
              </a:tabLst>
              <a:defRPr sz="2400">
                <a:solidFill>
                  <a:schemeClr val="tx1"/>
                </a:solidFill>
                <a:latin typeface="Times New Roman" pitchFamily="18" charset="0"/>
              </a:defRPr>
            </a:lvl9pPr>
          </a:lstStyle>
          <a:p>
            <a:pPr>
              <a:lnSpc>
                <a:spcPct val="120000"/>
              </a:lnSpc>
              <a:spcBef>
                <a:spcPct val="30000"/>
              </a:spcBef>
            </a:pPr>
            <a:r>
              <a:rPr lang="en-US" altLang="en-US" sz="2000" dirty="0">
                <a:solidFill>
                  <a:srgbClr val="000000"/>
                </a:solidFill>
                <a:effectLst/>
                <a:latin typeface="Liberation Sans" panose="020B0604020202020204" pitchFamily="34" charset="0"/>
              </a:rPr>
              <a:t>Fine Line Phones is considering introducing a fashion cover for its phones. Market research indicates that 200,000 units can be sold if the price is no more than $20. If Fine Line decides to produce the covers, it will need to invest $1,000,000 in new production equipment. Fine Line requires a </a:t>
            </a:r>
            <a:r>
              <a:rPr lang="en-US" altLang="en-US" sz="2000" b="1" dirty="0">
                <a:solidFill>
                  <a:srgbClr val="000000"/>
                </a:solidFill>
                <a:effectLst/>
                <a:latin typeface="Liberation Sans" panose="020B0604020202020204" pitchFamily="34" charset="0"/>
              </a:rPr>
              <a:t>minimum rate of return of 25% on all investments</a:t>
            </a:r>
            <a:r>
              <a:rPr lang="en-US" altLang="en-US" sz="2000" dirty="0">
                <a:solidFill>
                  <a:srgbClr val="000000"/>
                </a:solidFill>
                <a:effectLst/>
                <a:latin typeface="Liberation Sans" panose="020B0604020202020204" pitchFamily="34" charset="0"/>
              </a:rPr>
              <a:t>. Determine the target cost per unit for the cover.</a:t>
            </a:r>
          </a:p>
        </p:txBody>
      </p:sp>
      <p:sp>
        <p:nvSpPr>
          <p:cNvPr id="1081354" name="Rectangle 10"/>
          <p:cNvSpPr>
            <a:spLocks noChangeArrowheads="1"/>
          </p:cNvSpPr>
          <p:nvPr/>
        </p:nvSpPr>
        <p:spPr bwMode="auto">
          <a:xfrm>
            <a:off x="914400" y="4267200"/>
            <a:ext cx="1579072"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55" name="Rectangle 11"/>
          <p:cNvSpPr>
            <a:spLocks noChangeArrowheads="1"/>
          </p:cNvSpPr>
          <p:nvPr/>
        </p:nvSpPr>
        <p:spPr bwMode="auto">
          <a:xfrm>
            <a:off x="2819400" y="4267200"/>
            <a:ext cx="533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56" name="Rectangle 12"/>
          <p:cNvSpPr>
            <a:spLocks noChangeArrowheads="1"/>
          </p:cNvSpPr>
          <p:nvPr/>
        </p:nvSpPr>
        <p:spPr bwMode="auto">
          <a:xfrm>
            <a:off x="3733800" y="4267200"/>
            <a:ext cx="13716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57" name="Rectangle 13"/>
          <p:cNvSpPr>
            <a:spLocks noChangeArrowheads="1"/>
          </p:cNvSpPr>
          <p:nvPr/>
        </p:nvSpPr>
        <p:spPr bwMode="auto">
          <a:xfrm>
            <a:off x="4572000" y="4800600"/>
            <a:ext cx="11430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58" name="Rectangle 14"/>
          <p:cNvSpPr>
            <a:spLocks noChangeArrowheads="1"/>
          </p:cNvSpPr>
          <p:nvPr/>
        </p:nvSpPr>
        <p:spPr bwMode="auto">
          <a:xfrm>
            <a:off x="6019800" y="4800600"/>
            <a:ext cx="16002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59" name="Rectangle 15"/>
          <p:cNvSpPr>
            <a:spLocks noChangeArrowheads="1"/>
          </p:cNvSpPr>
          <p:nvPr/>
        </p:nvSpPr>
        <p:spPr bwMode="auto">
          <a:xfrm>
            <a:off x="8001000" y="4800600"/>
            <a:ext cx="8382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60" name="Rectangle 16"/>
          <p:cNvSpPr>
            <a:spLocks noChangeArrowheads="1"/>
          </p:cNvSpPr>
          <p:nvPr/>
        </p:nvSpPr>
        <p:spPr bwMode="auto">
          <a:xfrm>
            <a:off x="1752600" y="5791200"/>
            <a:ext cx="914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61" name="Rectangle 17"/>
          <p:cNvSpPr>
            <a:spLocks noChangeArrowheads="1"/>
          </p:cNvSpPr>
          <p:nvPr/>
        </p:nvSpPr>
        <p:spPr bwMode="auto">
          <a:xfrm>
            <a:off x="3886200" y="5791200"/>
            <a:ext cx="914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62" name="Rectangle 18"/>
          <p:cNvSpPr>
            <a:spLocks noChangeArrowheads="1"/>
          </p:cNvSpPr>
          <p:nvPr/>
        </p:nvSpPr>
        <p:spPr bwMode="auto">
          <a:xfrm>
            <a:off x="5791200" y="5791200"/>
            <a:ext cx="19812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1363" name="Text Box 19"/>
          <p:cNvSpPr txBox="1">
            <a:spLocks noChangeArrowheads="1"/>
          </p:cNvSpPr>
          <p:nvPr/>
        </p:nvSpPr>
        <p:spPr bwMode="auto">
          <a:xfrm>
            <a:off x="3048000" y="5638800"/>
            <a:ext cx="3810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15000"/>
              </a:lnSpc>
              <a:spcBef>
                <a:spcPct val="50000"/>
              </a:spcBef>
            </a:pPr>
            <a:r>
              <a:rPr lang="en-US" altLang="en-US" dirty="0">
                <a:solidFill>
                  <a:srgbClr val="000000"/>
                </a:solidFill>
                <a:effectLst/>
                <a:latin typeface="Liberation Sans" panose="020B0604020202020204" pitchFamily="34" charset="0"/>
              </a:rPr>
              <a:t>-</a:t>
            </a:r>
          </a:p>
        </p:txBody>
      </p:sp>
      <p:sp>
        <p:nvSpPr>
          <p:cNvPr id="1081364" name="Text Box 20"/>
          <p:cNvSpPr txBox="1">
            <a:spLocks noChangeArrowheads="1"/>
          </p:cNvSpPr>
          <p:nvPr/>
        </p:nvSpPr>
        <p:spPr bwMode="auto">
          <a:xfrm>
            <a:off x="5029200" y="5715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dirty="0">
                <a:solidFill>
                  <a:srgbClr val="000000"/>
                </a:solidFill>
                <a:effectLst/>
                <a:latin typeface="Liberation Sans" panose="020B0604020202020204" pitchFamily="34" charset="0"/>
              </a:rPr>
              <a:t>=</a:t>
            </a:r>
          </a:p>
        </p:txBody>
      </p:sp>
      <p:sp>
        <p:nvSpPr>
          <p:cNvPr id="17"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pPr algn="r"/>
            <a:endParaRPr lang="en-US" sz="2800" dirty="0">
              <a:solidFill>
                <a:srgbClr val="000000"/>
              </a:solidFill>
              <a:effectLst/>
              <a:latin typeface="Liberation Sans" panose="020B0604020202020204" pitchFamily="34" charset="0"/>
            </a:endParaRPr>
          </a:p>
        </p:txBody>
      </p:sp>
      <p:pic>
        <p:nvPicPr>
          <p:cNvPr id="18"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9"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1"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3" name="TextBox 22"/>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a:solidFill>
                  <a:srgbClr val="FFFFFF"/>
                </a:solidFill>
                <a:effectLst/>
                <a:latin typeface="Liberation Sans" panose="020B0604020202020204" pitchFamily="34" charset="0"/>
              </a:rPr>
              <a:t>Target Costing</a:t>
            </a:r>
          </a:p>
        </p:txBody>
      </p:sp>
      <p:sp>
        <p:nvSpPr>
          <p:cNvPr id="2" name="Slide Number Placeholder 1"/>
          <p:cNvSpPr>
            <a:spLocks noGrp="1"/>
          </p:cNvSpPr>
          <p:nvPr>
            <p:ph type="sldNum" sz="quarter" idx="12"/>
          </p:nvPr>
        </p:nvSpPr>
        <p:spPr/>
        <p:txBody>
          <a:bodyPr/>
          <a:lstStyle/>
          <a:p>
            <a:fld id="{6EDA7E0A-3DCC-4C45-A60B-3AB861C2F9C3}" type="slidenum">
              <a:rPr lang="en-US" smtClean="0"/>
              <a:t>50</a:t>
            </a:fld>
            <a:endParaRPr lang="en-US"/>
          </a:p>
        </p:txBody>
      </p:sp>
    </p:spTree>
    <p:extLst>
      <p:ext uri="{BB962C8B-B14F-4D97-AF65-F5344CB8AC3E}">
        <p14:creationId xmlns:p14="http://schemas.microsoft.com/office/powerpoint/2010/main" val="876895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81354"/>
                                        </p:tgtEl>
                                      </p:cBhvr>
                                    </p:animEffect>
                                    <p:set>
                                      <p:cBhvr>
                                        <p:cTn id="7" dur="1" fill="hold">
                                          <p:stCondLst>
                                            <p:cond delay="499"/>
                                          </p:stCondLst>
                                        </p:cTn>
                                        <p:tgtEl>
                                          <p:spTgt spid="108135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81355"/>
                                        </p:tgtEl>
                                      </p:cBhvr>
                                    </p:animEffect>
                                    <p:set>
                                      <p:cBhvr>
                                        <p:cTn id="12" dur="1" fill="hold">
                                          <p:stCondLst>
                                            <p:cond delay="499"/>
                                          </p:stCondLst>
                                        </p:cTn>
                                        <p:tgtEl>
                                          <p:spTgt spid="108135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81356"/>
                                        </p:tgtEl>
                                      </p:cBhvr>
                                    </p:animEffect>
                                    <p:set>
                                      <p:cBhvr>
                                        <p:cTn id="17" dur="1" fill="hold">
                                          <p:stCondLst>
                                            <p:cond delay="499"/>
                                          </p:stCondLst>
                                        </p:cTn>
                                        <p:tgtEl>
                                          <p:spTgt spid="108135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81357"/>
                                        </p:tgtEl>
                                      </p:cBhvr>
                                    </p:animEffect>
                                    <p:set>
                                      <p:cBhvr>
                                        <p:cTn id="22" dur="1" fill="hold">
                                          <p:stCondLst>
                                            <p:cond delay="499"/>
                                          </p:stCondLst>
                                        </p:cTn>
                                        <p:tgtEl>
                                          <p:spTgt spid="108135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81358"/>
                                        </p:tgtEl>
                                      </p:cBhvr>
                                    </p:animEffect>
                                    <p:set>
                                      <p:cBhvr>
                                        <p:cTn id="27" dur="1" fill="hold">
                                          <p:stCondLst>
                                            <p:cond delay="499"/>
                                          </p:stCondLst>
                                        </p:cTn>
                                        <p:tgtEl>
                                          <p:spTgt spid="1081358"/>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81359"/>
                                        </p:tgtEl>
                                      </p:cBhvr>
                                    </p:animEffect>
                                    <p:set>
                                      <p:cBhvr>
                                        <p:cTn id="32" dur="1" fill="hold">
                                          <p:stCondLst>
                                            <p:cond delay="499"/>
                                          </p:stCondLst>
                                        </p:cTn>
                                        <p:tgtEl>
                                          <p:spTgt spid="108135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81360"/>
                                        </p:tgtEl>
                                      </p:cBhvr>
                                    </p:animEffect>
                                    <p:set>
                                      <p:cBhvr>
                                        <p:cTn id="37" dur="1" fill="hold">
                                          <p:stCondLst>
                                            <p:cond delay="499"/>
                                          </p:stCondLst>
                                        </p:cTn>
                                        <p:tgtEl>
                                          <p:spTgt spid="108136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81361"/>
                                        </p:tgtEl>
                                      </p:cBhvr>
                                    </p:animEffect>
                                    <p:set>
                                      <p:cBhvr>
                                        <p:cTn id="42" dur="1" fill="hold">
                                          <p:stCondLst>
                                            <p:cond delay="499"/>
                                          </p:stCondLst>
                                        </p:cTn>
                                        <p:tgtEl>
                                          <p:spTgt spid="108136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081362"/>
                                        </p:tgtEl>
                                      </p:cBhvr>
                                    </p:animEffect>
                                    <p:set>
                                      <p:cBhvr>
                                        <p:cTn id="47" dur="1" fill="hold">
                                          <p:stCondLst>
                                            <p:cond delay="499"/>
                                          </p:stCondLst>
                                        </p:cTn>
                                        <p:tgtEl>
                                          <p:spTgt spid="10813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1354" grpId="0" animBg="1"/>
      <p:bldP spid="1081355" grpId="0" animBg="1"/>
      <p:bldP spid="1081356" grpId="0" animBg="1"/>
      <p:bldP spid="1081357" grpId="0" animBg="1"/>
      <p:bldP spid="1081358" grpId="0" animBg="1"/>
      <p:bldP spid="1081359" grpId="0" animBg="1"/>
      <p:bldP spid="1081360" grpId="0" animBg="1"/>
      <p:bldP spid="1081361" grpId="0" animBg="1"/>
      <p:bldP spid="108136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22" name="Rectangle 2"/>
          <p:cNvSpPr>
            <a:spLocks noGrp="1" noChangeArrowheads="1"/>
          </p:cNvSpPr>
          <p:nvPr>
            <p:ph type="body" idx="1"/>
          </p:nvPr>
        </p:nvSpPr>
        <p:spPr>
          <a:xfrm>
            <a:off x="533400" y="1890712"/>
            <a:ext cx="8229600" cy="838200"/>
          </a:xfrm>
          <a:solidFill>
            <a:schemeClr val="bg1"/>
          </a:solidFill>
          <a:ln/>
        </p:spPr>
        <p:txBody>
          <a:bodyPr/>
          <a:lstStyle/>
          <a:p>
            <a:pPr marL="0" indent="0">
              <a:buFont typeface="Wingdings" pitchFamily="2" charset="2"/>
              <a:buNone/>
            </a:pPr>
            <a:r>
              <a:rPr lang="en-US" altLang="en-US" sz="2300" b="0" dirty="0">
                <a:effectLst/>
                <a:latin typeface="Liberation Sans" panose="020B0604020202020204" pitchFamily="34" charset="0"/>
              </a:rPr>
              <a:t>Target cost related to price and profit means that:</a:t>
            </a:r>
          </a:p>
        </p:txBody>
      </p:sp>
      <p:sp>
        <p:nvSpPr>
          <p:cNvPr id="952323" name="Rectangle 3"/>
          <p:cNvSpPr>
            <a:spLocks noChangeArrowheads="1"/>
          </p:cNvSpPr>
          <p:nvPr/>
        </p:nvSpPr>
        <p:spPr bwMode="auto">
          <a:xfrm>
            <a:off x="838200" y="2424112"/>
            <a:ext cx="7696200" cy="35814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917575" indent="-285750"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260475"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marL="1603375"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a.	Cost and desired profit must be determined before selling price.</a:t>
            </a:r>
          </a:p>
          <a:p>
            <a:pPr>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b. 	Cost and selling price must be determined before desired profit. </a:t>
            </a:r>
          </a:p>
          <a:p>
            <a:pPr>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c. 	Price and desired profit must be determined before costs.</a:t>
            </a:r>
          </a:p>
          <a:p>
            <a:pPr>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d. 	Costs can be achieved only if the company is at full capacity. </a:t>
            </a:r>
          </a:p>
        </p:txBody>
      </p:sp>
      <p:sp>
        <p:nvSpPr>
          <p:cNvPr id="952327" name="Text Box 7"/>
          <p:cNvSpPr txBox="1">
            <a:spLocks noChangeArrowheads="1"/>
          </p:cNvSpPr>
          <p:nvPr/>
        </p:nvSpPr>
        <p:spPr bwMode="auto">
          <a:xfrm>
            <a:off x="609600" y="1295400"/>
            <a:ext cx="4648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3000" b="1" dirty="0">
                <a:solidFill>
                  <a:srgbClr val="0000FF">
                    <a:lumMod val="75000"/>
                  </a:srgbClr>
                </a:solidFill>
                <a:effectLst/>
                <a:latin typeface="Liberation Sans" panose="020B0604020202020204" pitchFamily="34" charset="0"/>
              </a:rPr>
              <a:t>Question</a:t>
            </a:r>
          </a:p>
        </p:txBody>
      </p:sp>
      <p:sp>
        <p:nvSpPr>
          <p:cNvPr id="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0" name="Rectangle 9"/>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Target Costing</a:t>
            </a:r>
          </a:p>
        </p:txBody>
      </p:sp>
      <p:sp>
        <p:nvSpPr>
          <p:cNvPr id="11" name="Notched Right Arrow 10"/>
          <p:cNvSpPr/>
          <p:nvPr/>
        </p:nvSpPr>
        <p:spPr bwMode="auto">
          <a:xfrm>
            <a:off x="228600" y="41910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endParaRPr lang="en-US" altLang="en-US"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6EDA7E0A-3DCC-4C45-A60B-3AB861C2F9C3}" type="slidenum">
              <a:rPr lang="en-US" smtClean="0"/>
              <a:t>51</a:t>
            </a:fld>
            <a:endParaRPr lang="en-US"/>
          </a:p>
        </p:txBody>
      </p:sp>
    </p:spTree>
    <p:extLst>
      <p:ext uri="{BB962C8B-B14F-4D97-AF65-F5344CB8AC3E}">
        <p14:creationId xmlns:p14="http://schemas.microsoft.com/office/powerpoint/2010/main" val="7112813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21-2</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Cost-plus and Variable-cost Pricing</a:t>
            </a:r>
          </a:p>
        </p:txBody>
      </p:sp>
      <p:sp>
        <p:nvSpPr>
          <p:cNvPr id="2" name="Slide Number Placeholder 1"/>
          <p:cNvSpPr>
            <a:spLocks noGrp="1"/>
          </p:cNvSpPr>
          <p:nvPr>
            <p:ph type="sldNum" sz="quarter" idx="12"/>
          </p:nvPr>
        </p:nvSpPr>
        <p:spPr/>
        <p:txBody>
          <a:bodyPr/>
          <a:lstStyle/>
          <a:p>
            <a:fld id="{4918245F-154A-47FC-A0A5-B2F7670B3091}" type="slidenum">
              <a:rPr lang="en-US" smtClean="0"/>
              <a:t>52</a:t>
            </a:fld>
            <a:endParaRPr lang="en-US"/>
          </a:p>
        </p:txBody>
      </p:sp>
    </p:spTree>
    <p:extLst>
      <p:ext uri="{BB962C8B-B14F-4D97-AF65-F5344CB8AC3E}">
        <p14:creationId xmlns:p14="http://schemas.microsoft.com/office/powerpoint/2010/main" val="3209472598"/>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2092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Cost-plus pricing</a:t>
            </a:r>
          </a:p>
          <a:p>
            <a:pPr marL="914400" lvl="1" indent="-450850">
              <a:lnSpc>
                <a:spcPct val="125000"/>
              </a:lnSpc>
              <a:spcBef>
                <a:spcPts val="1200"/>
              </a:spcBef>
              <a:buClr>
                <a:srgbClr val="800000"/>
              </a:buClr>
              <a:buSzPct val="80000"/>
              <a:buFont typeface="+mj-lt"/>
              <a:buAutoNum type="alphaLcPeriod"/>
            </a:pPr>
            <a:r>
              <a:rPr lang="en-US" altLang="en-US" sz="1800" b="0" dirty="0">
                <a:solidFill>
                  <a:srgbClr val="000000"/>
                </a:solidFill>
                <a:effectLst/>
                <a:latin typeface="Liberation Sans" panose="020B0604020202020204" pitchFamily="34" charset="0"/>
              </a:rPr>
              <a:t>Dollar markup per unit</a:t>
            </a:r>
          </a:p>
          <a:p>
            <a:pPr marL="914400" lvl="1" indent="-450850">
              <a:lnSpc>
                <a:spcPct val="125000"/>
              </a:lnSpc>
              <a:spcBef>
                <a:spcPts val="1200"/>
              </a:spcBef>
              <a:buClr>
                <a:srgbClr val="800000"/>
              </a:buClr>
              <a:buSzPct val="80000"/>
              <a:buFont typeface="+mj-lt"/>
              <a:buAutoNum type="alphaLcPeriod"/>
            </a:pPr>
            <a:r>
              <a:rPr lang="en-US" altLang="en-US" sz="1800" b="0" dirty="0">
                <a:solidFill>
                  <a:srgbClr val="000000"/>
                </a:solidFill>
                <a:effectLst/>
                <a:latin typeface="Liberation Sans" panose="020B0604020202020204" pitchFamily="34" charset="0"/>
              </a:rPr>
              <a:t>Markup percentage</a:t>
            </a:r>
          </a:p>
          <a:p>
            <a:pPr marL="228600" indent="-450850">
              <a:lnSpc>
                <a:spcPct val="125000"/>
              </a:lnSpc>
              <a:spcBef>
                <a:spcPts val="1200"/>
              </a:spcBef>
              <a:buClr>
                <a:srgbClr val="800000"/>
              </a:buClr>
              <a:buSzPct val="80000"/>
              <a:buFont typeface="+mj-lt"/>
              <a:buAutoNum type="arabicPeriod"/>
            </a:pPr>
            <a:r>
              <a:rPr lang="en-US" altLang="en-US" sz="2200" b="0" dirty="0">
                <a:solidFill>
                  <a:srgbClr val="000000"/>
                </a:solidFill>
                <a:effectLst/>
                <a:latin typeface="Liberation Sans" panose="020B0604020202020204" pitchFamily="34" charset="0"/>
              </a:rPr>
              <a:t>Limitations of cost-plus pricing</a:t>
            </a:r>
          </a:p>
        </p:txBody>
      </p:sp>
      <p:sp>
        <p:nvSpPr>
          <p:cNvPr id="2" name="Slide Number Placeholder 1"/>
          <p:cNvSpPr>
            <a:spLocks noGrp="1"/>
          </p:cNvSpPr>
          <p:nvPr>
            <p:ph type="sldNum" sz="quarter" idx="12"/>
          </p:nvPr>
        </p:nvSpPr>
        <p:spPr/>
        <p:txBody>
          <a:bodyPr/>
          <a:lstStyle/>
          <a:p>
            <a:fld id="{4918245F-154A-47FC-A0A5-B2F7670B3091}" type="slidenum">
              <a:rPr lang="en-US" smtClean="0"/>
              <a:t>53</a:t>
            </a:fld>
            <a:endParaRPr lang="en-US"/>
          </a:p>
        </p:txBody>
      </p:sp>
    </p:spTree>
    <p:extLst>
      <p:ext uri="{BB962C8B-B14F-4D97-AF65-F5344CB8AC3E}">
        <p14:creationId xmlns:p14="http://schemas.microsoft.com/office/powerpoint/2010/main" val="2334215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0" name="Rectangle 9"/>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Cost-Plus Pricing</a:t>
            </a:r>
          </a:p>
        </p:txBody>
      </p:sp>
      <p:sp>
        <p:nvSpPr>
          <p:cNvPr id="8" name="Rectangle 3"/>
          <p:cNvSpPr>
            <a:spLocks noGrp="1" noChangeArrowheads="1"/>
          </p:cNvSpPr>
          <p:nvPr>
            <p:ph type="body" sz="half" idx="1"/>
          </p:nvPr>
        </p:nvSpPr>
        <p:spPr>
          <a:xfrm>
            <a:off x="533400" y="1295400"/>
            <a:ext cx="8001000" cy="2933624"/>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spAutoFit/>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In an environment with little or no competition, a company may have to set its own price (i.e. price maker)</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When a company sets price, the price is normally a function of product cost:  </a:t>
            </a:r>
            <a:r>
              <a:rPr lang="en-US" altLang="en-US" sz="2200" dirty="0">
                <a:solidFill>
                  <a:schemeClr val="tx2">
                    <a:lumMod val="75000"/>
                  </a:schemeClr>
                </a:solidFill>
                <a:effectLst/>
                <a:latin typeface="Liberation Sans" panose="020B0604020202020204" pitchFamily="34" charset="0"/>
              </a:rPr>
              <a:t>cost-plus pric</a:t>
            </a:r>
            <a:r>
              <a:rPr lang="en-US" altLang="en-US" sz="2200" dirty="0">
                <a:solidFill>
                  <a:srgbClr val="000099"/>
                </a:solidFill>
                <a:effectLst/>
                <a:latin typeface="Liberation Sans" panose="020B0604020202020204" pitchFamily="34" charset="0"/>
              </a:rPr>
              <a:t>ing</a:t>
            </a:r>
            <a:r>
              <a:rPr lang="en-US" altLang="en-US" sz="2200" b="0" dirty="0">
                <a:solidFill>
                  <a:schemeClr val="tx1"/>
                </a:solidFill>
                <a:effectLst/>
                <a:latin typeface="Liberation Sans" panose="020B0604020202020204" pitchFamily="34" charset="0"/>
              </a:rPr>
              <a:t>.</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Approach requires establishing a cost base and adding a markup to determine a </a:t>
            </a:r>
            <a:r>
              <a:rPr lang="en-US" altLang="en-US" sz="2200" dirty="0">
                <a:solidFill>
                  <a:schemeClr val="tx2">
                    <a:lumMod val="75000"/>
                  </a:schemeClr>
                </a:solidFill>
                <a:effectLst/>
                <a:latin typeface="Liberation Sans" panose="020B0604020202020204" pitchFamily="34" charset="0"/>
              </a:rPr>
              <a:t>target selling price</a:t>
            </a:r>
            <a:r>
              <a:rPr lang="en-US" altLang="en-US" sz="2200" b="0" dirty="0">
                <a:solidFill>
                  <a:schemeClr val="tx1"/>
                </a:solidFill>
                <a:effectLst/>
                <a:latin typeface="Liberation Sans" panose="020B0604020202020204" pitchFamily="34" charset="0"/>
              </a:rPr>
              <a:t>.</a:t>
            </a:r>
          </a:p>
        </p:txBody>
      </p:sp>
      <p:pic>
        <p:nvPicPr>
          <p:cNvPr id="11" name="Picture 2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876300" y="4495801"/>
            <a:ext cx="7772400" cy="626314"/>
          </a:xfrm>
          <a:prstGeom prst="rect">
            <a:avLst/>
          </a:prstGeom>
          <a:noFill/>
          <a:ln w="19050"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2610703" y="5122115"/>
            <a:ext cx="2177955" cy="864341"/>
            <a:chOff x="168322" y="1989557"/>
            <a:chExt cx="2177955" cy="864341"/>
          </a:xfrm>
        </p:grpSpPr>
        <p:sp>
          <p:nvSpPr>
            <p:cNvPr id="13" name="TextBox 12"/>
            <p:cNvSpPr txBox="1"/>
            <p:nvPr/>
          </p:nvSpPr>
          <p:spPr>
            <a:xfrm>
              <a:off x="168322" y="2438400"/>
              <a:ext cx="2177955" cy="415498"/>
            </a:xfrm>
            <a:prstGeom prst="rect">
              <a:avLst/>
            </a:prstGeom>
            <a:noFill/>
          </p:spPr>
          <p:txBody>
            <a:bodyPr wrap="square" rtlCol="0">
              <a:spAutoFit/>
            </a:bodyPr>
            <a:lstStyle/>
            <a:p>
              <a:r>
                <a:rPr lang="en-US" sz="2100" b="1" dirty="0">
                  <a:solidFill>
                    <a:srgbClr val="FF0000"/>
                  </a:solidFill>
                  <a:effectLst/>
                  <a:latin typeface="Liberation Sans" panose="020B0604020202020204" pitchFamily="34" charset="0"/>
                </a:rPr>
                <a:t>Desired profit</a:t>
              </a:r>
            </a:p>
          </p:txBody>
        </p:sp>
        <p:cxnSp>
          <p:nvCxnSpPr>
            <p:cNvPr id="14" name="Straight Arrow Connector 13"/>
            <p:cNvCxnSpPr>
              <a:stCxn id="13" idx="0"/>
            </p:cNvCxnSpPr>
            <p:nvPr/>
          </p:nvCxnSpPr>
          <p:spPr bwMode="auto">
            <a:xfrm flipH="1" flipV="1">
              <a:off x="1257299" y="1989557"/>
              <a:ext cx="1" cy="448843"/>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Slide Number Placeholder 16"/>
          <p:cNvSpPr>
            <a:spLocks noGrp="1"/>
          </p:cNvSpPr>
          <p:nvPr>
            <p:ph type="sldNum" sz="quarter" idx="12"/>
          </p:nvPr>
        </p:nvSpPr>
        <p:spPr/>
        <p:txBody>
          <a:bodyPr/>
          <a:lstStyle/>
          <a:p>
            <a:fld id="{6EDA7E0A-3DCC-4C45-A60B-3AB861C2F9C3}" type="slidenum">
              <a:rPr lang="en-US" smtClean="0">
                <a:solidFill>
                  <a:srgbClr val="000000">
                    <a:tint val="75000"/>
                  </a:srgbClr>
                </a:solidFill>
              </a:rPr>
              <a:pPr/>
              <a:t>54</a:t>
            </a:fld>
            <a:endParaRPr lang="en-US">
              <a:solidFill>
                <a:srgbClr val="000000">
                  <a:tint val="75000"/>
                </a:srgbClr>
              </a:solidFill>
            </a:endParaRPr>
          </a:p>
        </p:txBody>
      </p:sp>
    </p:spTree>
    <p:extLst>
      <p:ext uri="{BB962C8B-B14F-4D97-AF65-F5344CB8AC3E}">
        <p14:creationId xmlns:p14="http://schemas.microsoft.com/office/powerpoint/2010/main" val="32242240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ChangeArrowheads="1"/>
          </p:cNvSpPr>
          <p:nvPr>
            <p:ph type="body" sz="half" idx="1"/>
          </p:nvPr>
        </p:nvSpPr>
        <p:spPr>
          <a:xfrm>
            <a:off x="609600" y="1295400"/>
            <a:ext cx="8001000" cy="2601225"/>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spAutoFit/>
          </a:bodyPr>
          <a:lstStyle/>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In determining the proper </a:t>
            </a:r>
            <a:r>
              <a:rPr lang="en-US" altLang="en-US" sz="2200" dirty="0">
                <a:solidFill>
                  <a:srgbClr val="000099"/>
                </a:solidFill>
                <a:effectLst/>
                <a:latin typeface="Liberation Sans" panose="020B0604020202020204" pitchFamily="34" charset="0"/>
              </a:rPr>
              <a:t>markup</a:t>
            </a:r>
            <a:r>
              <a:rPr lang="en-US" altLang="en-US" sz="2200" b="0" dirty="0">
                <a:solidFill>
                  <a:schemeClr val="tx1"/>
                </a:solidFill>
                <a:effectLst/>
                <a:latin typeface="Liberation Sans" panose="020B0604020202020204" pitchFamily="34" charset="0"/>
              </a:rPr>
              <a:t>, a company must consider competitive and market conditions.</a:t>
            </a:r>
          </a:p>
          <a:p>
            <a:pPr marL="463550" indent="-46355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Size of the </a:t>
            </a:r>
            <a:r>
              <a:rPr lang="en-US" altLang="en-US" sz="2200" dirty="0">
                <a:solidFill>
                  <a:srgbClr val="000099"/>
                </a:solidFill>
                <a:effectLst/>
                <a:latin typeface="Liberation Sans" panose="020B0604020202020204" pitchFamily="34" charset="0"/>
              </a:rPr>
              <a:t>markup</a:t>
            </a:r>
            <a:r>
              <a:rPr lang="en-US" altLang="en-US" sz="2200" b="0" dirty="0">
                <a:solidFill>
                  <a:schemeClr val="tx1"/>
                </a:solidFill>
                <a:effectLst/>
                <a:latin typeface="Liberation Sans" panose="020B0604020202020204" pitchFamily="34" charset="0"/>
              </a:rPr>
              <a:t> (the “plus”) depends on the desired return on investment for the product</a:t>
            </a:r>
            <a:r>
              <a:rPr lang="en-US" altLang="en-US" sz="2600" b="0" dirty="0">
                <a:solidFill>
                  <a:schemeClr val="tx1"/>
                </a:solidFill>
                <a:effectLst/>
                <a:latin typeface="Liberation Sans" panose="020B0604020202020204" pitchFamily="34" charset="0"/>
              </a:rPr>
              <a:t>:</a:t>
            </a:r>
          </a:p>
          <a:p>
            <a:pPr marL="0" indent="0" algn="ctr">
              <a:lnSpc>
                <a:spcPct val="120000"/>
              </a:lnSpc>
              <a:spcBef>
                <a:spcPct val="60000"/>
              </a:spcBef>
              <a:buClr>
                <a:srgbClr val="800000"/>
              </a:buClr>
              <a:buSzPct val="80000"/>
              <a:buNone/>
            </a:pPr>
            <a:r>
              <a:rPr lang="en-US" altLang="en-US" sz="2200" b="0" dirty="0">
                <a:solidFill>
                  <a:schemeClr val="tx1"/>
                </a:solidFill>
                <a:effectLst/>
                <a:latin typeface="Liberation Sans" panose="020B0604020202020204" pitchFamily="34" charset="0"/>
              </a:rPr>
              <a:t>ROI = net income / invested assets</a:t>
            </a:r>
          </a:p>
        </p:txBody>
      </p:sp>
      <p:pic>
        <p:nvPicPr>
          <p:cNvPr id="1190921"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4248150"/>
            <a:ext cx="8077200" cy="628650"/>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0" name="Rectangle 9"/>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Cost-Plus Pricing</a:t>
            </a:r>
          </a:p>
        </p:txBody>
      </p:sp>
      <p:sp>
        <p:nvSpPr>
          <p:cNvPr id="3" name="Slide Number Placeholder 2"/>
          <p:cNvSpPr>
            <a:spLocks noGrp="1"/>
          </p:cNvSpPr>
          <p:nvPr>
            <p:ph type="sldNum" sz="quarter" idx="12"/>
          </p:nvPr>
        </p:nvSpPr>
        <p:spPr/>
        <p:txBody>
          <a:bodyPr/>
          <a:lstStyle/>
          <a:p>
            <a:fld id="{6EDA7E0A-3DCC-4C45-A60B-3AB861C2F9C3}" type="slidenum">
              <a:rPr lang="en-US" smtClean="0"/>
              <a:t>55</a:t>
            </a:fld>
            <a:endParaRPr lang="en-US"/>
          </a:p>
        </p:txBody>
      </p:sp>
    </p:spTree>
    <p:extLst>
      <p:ext uri="{BB962C8B-B14F-4D97-AF65-F5344CB8AC3E}">
        <p14:creationId xmlns:p14="http://schemas.microsoft.com/office/powerpoint/2010/main" val="25545588"/>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5365" name="Picture 2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85800" y="3657600"/>
            <a:ext cx="7737722" cy="2438400"/>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347" name="Rectangle 3"/>
          <p:cNvSpPr>
            <a:spLocks noGrp="1" noChangeArrowheads="1"/>
          </p:cNvSpPr>
          <p:nvPr>
            <p:ph type="body" sz="half" idx="1"/>
          </p:nvPr>
        </p:nvSpPr>
        <p:spPr>
          <a:xfrm>
            <a:off x="609600" y="1295400"/>
            <a:ext cx="8001000" cy="2174378"/>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spAutoFit/>
          </a:bodyPr>
          <a:lstStyle/>
          <a:p>
            <a:pPr marL="0" indent="0">
              <a:lnSpc>
                <a:spcPct val="120000"/>
              </a:lnSpc>
              <a:spcBef>
                <a:spcPct val="70000"/>
              </a:spcBef>
              <a:buClrTx/>
              <a:buSzPct val="80000"/>
              <a:buFontTx/>
              <a:buNone/>
            </a:pPr>
            <a:r>
              <a:rPr lang="en-US" altLang="en-US" sz="2300" dirty="0">
                <a:solidFill>
                  <a:schemeClr val="tx1"/>
                </a:solidFill>
                <a:effectLst/>
                <a:latin typeface="Liberation Sans" panose="020B0604020202020204" pitchFamily="34" charset="0"/>
              </a:rPr>
              <a:t>Illustration:  </a:t>
            </a:r>
            <a:r>
              <a:rPr lang="en-US" altLang="en-US" sz="2300" b="0" dirty="0">
                <a:solidFill>
                  <a:schemeClr val="tx1"/>
                </a:solidFill>
                <a:effectLst/>
                <a:latin typeface="Liberation Sans" panose="020B0604020202020204" pitchFamily="34" charset="0"/>
              </a:rPr>
              <a:t>Thinkmore Products, Inc. is in the process of setting a selling price on its new video camera pen. It is a functioning pen that will record up to 2 hours of audio and video. The per unit variable cost estimates for the new video camera pen are as follows.</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9" name="Rectangle 8"/>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Cost-Plus Pricing</a:t>
            </a:r>
          </a:p>
        </p:txBody>
      </p:sp>
      <p:sp>
        <p:nvSpPr>
          <p:cNvPr id="3" name="Slide Number Placeholder 2"/>
          <p:cNvSpPr>
            <a:spLocks noGrp="1"/>
          </p:cNvSpPr>
          <p:nvPr>
            <p:ph type="sldNum" sz="quarter" idx="12"/>
          </p:nvPr>
        </p:nvSpPr>
        <p:spPr/>
        <p:txBody>
          <a:bodyPr/>
          <a:lstStyle/>
          <a:p>
            <a:fld id="{6EDA7E0A-3DCC-4C45-A60B-3AB861C2F9C3}" type="slidenum">
              <a:rPr lang="en-US" smtClean="0"/>
              <a:t>56</a:t>
            </a:fld>
            <a:endParaRPr lang="en-US"/>
          </a:p>
        </p:txBody>
      </p:sp>
    </p:spTree>
    <p:extLst>
      <p:ext uri="{BB962C8B-B14F-4D97-AF65-F5344CB8AC3E}">
        <p14:creationId xmlns:p14="http://schemas.microsoft.com/office/powerpoint/2010/main" val="2425112995"/>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body" sz="half" idx="1"/>
          </p:nvPr>
        </p:nvSpPr>
        <p:spPr>
          <a:xfrm>
            <a:off x="609600" y="1295400"/>
            <a:ext cx="8001000" cy="9906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70000"/>
              </a:spcBef>
              <a:buClrTx/>
              <a:buSzPct val="80000"/>
              <a:buFontTx/>
              <a:buNone/>
            </a:pPr>
            <a:r>
              <a:rPr lang="en-US" altLang="en-US" sz="2300" b="0" dirty="0">
                <a:effectLst/>
                <a:latin typeface="Liberation Sans" panose="020B0604020202020204" pitchFamily="34" charset="0"/>
              </a:rPr>
              <a:t>In addition, Thinkmore has the following fixed costs per unit at a budgeted sales volume of </a:t>
            </a:r>
            <a:r>
              <a:rPr lang="en-US" altLang="en-US" sz="2300" dirty="0">
                <a:effectLst/>
                <a:latin typeface="Liberation Sans" panose="020B0604020202020204" pitchFamily="34" charset="0"/>
              </a:rPr>
              <a:t>10,000 units</a:t>
            </a:r>
            <a:r>
              <a:rPr lang="en-US" altLang="en-US" sz="2300" b="0" dirty="0">
                <a:effectLst/>
                <a:latin typeface="Liberation Sans" panose="020B0604020202020204" pitchFamily="34" charset="0"/>
              </a:rPr>
              <a:t>.</a:t>
            </a:r>
          </a:p>
        </p:txBody>
      </p:sp>
      <p:sp>
        <p:nvSpPr>
          <p:cNvPr id="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9" name="Rectangle 8"/>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Cost-Plus Pricing</a:t>
            </a:r>
          </a:p>
        </p:txBody>
      </p:sp>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2362200"/>
            <a:ext cx="8229600" cy="1624785"/>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3" name="Slide Number Placeholder 2"/>
          <p:cNvSpPr>
            <a:spLocks noGrp="1"/>
          </p:cNvSpPr>
          <p:nvPr>
            <p:ph type="sldNum" sz="quarter" idx="12"/>
          </p:nvPr>
        </p:nvSpPr>
        <p:spPr/>
        <p:txBody>
          <a:bodyPr/>
          <a:lstStyle/>
          <a:p>
            <a:fld id="{6EDA7E0A-3DCC-4C45-A60B-3AB861C2F9C3}" type="slidenum">
              <a:rPr lang="en-US" smtClean="0"/>
              <a:t>57</a:t>
            </a:fld>
            <a:endParaRPr lang="en-US"/>
          </a:p>
        </p:txBody>
      </p:sp>
    </p:spTree>
    <p:extLst>
      <p:ext uri="{BB962C8B-B14F-4D97-AF65-F5344CB8AC3E}">
        <p14:creationId xmlns:p14="http://schemas.microsoft.com/office/powerpoint/2010/main" val="2499326193"/>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44" name="Rectangle 8"/>
          <p:cNvSpPr>
            <a:spLocks noChangeArrowheads="1"/>
          </p:cNvSpPr>
          <p:nvPr/>
        </p:nvSpPr>
        <p:spPr bwMode="auto">
          <a:xfrm>
            <a:off x="838200" y="2362200"/>
            <a:ext cx="7543800" cy="1766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defRPr sz="2400">
                <a:solidFill>
                  <a:schemeClr val="tx1"/>
                </a:solidFill>
                <a:latin typeface="Times New Roman" pitchFamily="18" charset="0"/>
              </a:defRPr>
            </a:lvl1pPr>
            <a:lvl2pPr marL="1089025" indent="-457200" algn="l">
              <a:defRPr sz="2400">
                <a:solidFill>
                  <a:schemeClr val="tx1"/>
                </a:solidFill>
                <a:latin typeface="Times New Roman" pitchFamily="18" charset="0"/>
              </a:defRPr>
            </a:lvl2pPr>
            <a:lvl3pPr marL="1584325" indent="-381000" algn="l">
              <a:defRPr sz="2400">
                <a:solidFill>
                  <a:schemeClr val="tx1"/>
                </a:solidFill>
                <a:latin typeface="Times New Roman" pitchFamily="18" charset="0"/>
              </a:defRPr>
            </a:lvl3pPr>
            <a:lvl4pPr marL="2079625" indent="-381000" algn="l">
              <a:defRPr sz="2400">
                <a:solidFill>
                  <a:schemeClr val="tx1"/>
                </a:solidFill>
                <a:latin typeface="Times New Roman" pitchFamily="18" charset="0"/>
              </a:defRPr>
            </a:lvl4pPr>
            <a:lvl5pPr marL="2574925" indent="-381000" algn="l">
              <a:defRPr sz="2400">
                <a:solidFill>
                  <a:schemeClr val="tx1"/>
                </a:solidFill>
                <a:latin typeface="Times New Roman" pitchFamily="18" charset="0"/>
              </a:defRPr>
            </a:lvl5pPr>
            <a:lvl6pPr marL="3032125" indent="-381000" eaLnBrk="0" fontAlgn="base" hangingPunct="0">
              <a:spcBef>
                <a:spcPct val="0"/>
              </a:spcBef>
              <a:spcAft>
                <a:spcPct val="0"/>
              </a:spcAft>
              <a:defRPr sz="2400">
                <a:solidFill>
                  <a:schemeClr val="tx1"/>
                </a:solidFill>
                <a:latin typeface="Times New Roman" pitchFamily="18" charset="0"/>
              </a:defRPr>
            </a:lvl6pPr>
            <a:lvl7pPr marL="3489325" indent="-381000" eaLnBrk="0" fontAlgn="base" hangingPunct="0">
              <a:spcBef>
                <a:spcPct val="0"/>
              </a:spcBef>
              <a:spcAft>
                <a:spcPct val="0"/>
              </a:spcAft>
              <a:defRPr sz="2400">
                <a:solidFill>
                  <a:schemeClr val="tx1"/>
                </a:solidFill>
                <a:latin typeface="Times New Roman" pitchFamily="18" charset="0"/>
              </a:defRPr>
            </a:lvl7pPr>
            <a:lvl8pPr marL="3946525" indent="-381000" eaLnBrk="0" fontAlgn="base" hangingPunct="0">
              <a:spcBef>
                <a:spcPct val="0"/>
              </a:spcBef>
              <a:spcAft>
                <a:spcPct val="0"/>
              </a:spcAft>
              <a:defRPr sz="2400">
                <a:solidFill>
                  <a:schemeClr val="tx1"/>
                </a:solidFill>
                <a:latin typeface="Times New Roman" pitchFamily="18" charset="0"/>
              </a:defRPr>
            </a:lvl8pPr>
            <a:lvl9pPr marL="4403725" indent="-3810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70000"/>
              </a:spcBef>
              <a:buSzPct val="80000"/>
            </a:pPr>
            <a:r>
              <a:rPr lang="en-US" altLang="en-US" sz="2200" dirty="0">
                <a:solidFill>
                  <a:srgbClr val="000000"/>
                </a:solidFill>
                <a:effectLst/>
                <a:latin typeface="Liberation Sans" panose="020B0604020202020204" pitchFamily="34" charset="0"/>
              </a:rPr>
              <a:t>Desired ROI = 20% ROI of $2,000,000 = $400,000</a:t>
            </a:r>
          </a:p>
          <a:p>
            <a:pPr>
              <a:lnSpc>
                <a:spcPct val="120000"/>
              </a:lnSpc>
              <a:spcBef>
                <a:spcPct val="70000"/>
              </a:spcBef>
              <a:buSzPct val="80000"/>
            </a:pPr>
            <a:r>
              <a:rPr lang="en-US" altLang="en-US" sz="2200" dirty="0">
                <a:solidFill>
                  <a:srgbClr val="000000"/>
                </a:solidFill>
                <a:effectLst/>
                <a:latin typeface="Liberation Sans" panose="020B0604020202020204" pitchFamily="34" charset="0"/>
              </a:rPr>
              <a:t>Markup   =  $400,000  ÷  10,000 units  =  $40</a:t>
            </a:r>
          </a:p>
        </p:txBody>
      </p:sp>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246639" y="3733800"/>
            <a:ext cx="6726921" cy="2590800"/>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1089538" name="Rectangle 2"/>
          <p:cNvSpPr>
            <a:spLocks noGrp="1" noChangeArrowheads="1"/>
          </p:cNvSpPr>
          <p:nvPr>
            <p:ph type="body" sz="half" idx="1"/>
          </p:nvPr>
        </p:nvSpPr>
        <p:spPr>
          <a:xfrm>
            <a:off x="609600" y="1295400"/>
            <a:ext cx="8001000" cy="9906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70000"/>
              </a:spcBef>
              <a:buClrTx/>
              <a:buSzPct val="80000"/>
              <a:buFontTx/>
              <a:buNone/>
            </a:pPr>
            <a:r>
              <a:rPr lang="en-US" altLang="en-US" sz="2300" b="0" dirty="0">
                <a:effectLst/>
                <a:latin typeface="Liberation Sans" panose="020B0604020202020204" pitchFamily="34" charset="0"/>
              </a:rPr>
              <a:t>Thinkmore has decided to price its new video camera pen to earn a </a:t>
            </a:r>
            <a:r>
              <a:rPr lang="en-US" altLang="en-US" sz="2300" dirty="0">
                <a:effectLst/>
                <a:latin typeface="Liberation Sans" panose="020B0604020202020204" pitchFamily="34" charset="0"/>
              </a:rPr>
              <a:t>20% return on its investment </a:t>
            </a:r>
            <a:r>
              <a:rPr lang="en-US" altLang="en-US" sz="2300" b="0" dirty="0">
                <a:effectLst/>
                <a:latin typeface="Liberation Sans" panose="020B0604020202020204" pitchFamily="34" charset="0"/>
              </a:rPr>
              <a:t>(ROI) of $2,000,000.</a:t>
            </a:r>
          </a:p>
        </p:txBody>
      </p:sp>
      <p:sp>
        <p:nvSpPr>
          <p:cNvPr id="1089546" name="Rectangle 10"/>
          <p:cNvSpPr>
            <a:spLocks noChangeArrowheads="1"/>
          </p:cNvSpPr>
          <p:nvPr/>
        </p:nvSpPr>
        <p:spPr bwMode="auto">
          <a:xfrm>
            <a:off x="2399714" y="3135508"/>
            <a:ext cx="1295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47" name="Rectangle 11"/>
          <p:cNvSpPr>
            <a:spLocks noChangeArrowheads="1"/>
          </p:cNvSpPr>
          <p:nvPr/>
        </p:nvSpPr>
        <p:spPr bwMode="auto">
          <a:xfrm>
            <a:off x="4038600" y="3084513"/>
            <a:ext cx="914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48" name="Rectangle 12"/>
          <p:cNvSpPr>
            <a:spLocks noChangeArrowheads="1"/>
          </p:cNvSpPr>
          <p:nvPr/>
        </p:nvSpPr>
        <p:spPr bwMode="auto">
          <a:xfrm>
            <a:off x="6449560" y="4267200"/>
            <a:ext cx="9906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49" name="Rectangle 13"/>
          <p:cNvSpPr>
            <a:spLocks noChangeArrowheads="1"/>
          </p:cNvSpPr>
          <p:nvPr/>
        </p:nvSpPr>
        <p:spPr bwMode="auto">
          <a:xfrm>
            <a:off x="6449560" y="4572000"/>
            <a:ext cx="9906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50" name="Rectangle 14"/>
          <p:cNvSpPr>
            <a:spLocks noChangeArrowheads="1"/>
          </p:cNvSpPr>
          <p:nvPr/>
        </p:nvSpPr>
        <p:spPr bwMode="auto">
          <a:xfrm>
            <a:off x="6449560" y="5029200"/>
            <a:ext cx="9906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51" name="Rectangle 15"/>
          <p:cNvSpPr>
            <a:spLocks noChangeArrowheads="1"/>
          </p:cNvSpPr>
          <p:nvPr/>
        </p:nvSpPr>
        <p:spPr bwMode="auto">
          <a:xfrm>
            <a:off x="6449560" y="5334000"/>
            <a:ext cx="9906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52" name="Rectangle 16"/>
          <p:cNvSpPr>
            <a:spLocks noChangeArrowheads="1"/>
          </p:cNvSpPr>
          <p:nvPr/>
        </p:nvSpPr>
        <p:spPr bwMode="auto">
          <a:xfrm>
            <a:off x="6449560" y="5791200"/>
            <a:ext cx="990600" cy="304800"/>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89553" name="Rectangle 17"/>
          <p:cNvSpPr>
            <a:spLocks noChangeArrowheads="1"/>
          </p:cNvSpPr>
          <p:nvPr/>
        </p:nvSpPr>
        <p:spPr bwMode="auto">
          <a:xfrm>
            <a:off x="6030460" y="3117240"/>
            <a:ext cx="914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8" name="Rectangle 1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Dollar Markup per Unit</a:t>
            </a:r>
          </a:p>
        </p:txBody>
      </p:sp>
      <p:sp>
        <p:nvSpPr>
          <p:cNvPr id="3" name="Slide Number Placeholder 2"/>
          <p:cNvSpPr>
            <a:spLocks noGrp="1"/>
          </p:cNvSpPr>
          <p:nvPr>
            <p:ph type="sldNum" sz="quarter" idx="12"/>
          </p:nvPr>
        </p:nvSpPr>
        <p:spPr/>
        <p:txBody>
          <a:bodyPr/>
          <a:lstStyle/>
          <a:p>
            <a:fld id="{6EDA7E0A-3DCC-4C45-A60B-3AB861C2F9C3}" type="slidenum">
              <a:rPr lang="en-US" smtClean="0"/>
              <a:t>58</a:t>
            </a:fld>
            <a:endParaRPr lang="en-US"/>
          </a:p>
        </p:txBody>
      </p:sp>
    </p:spTree>
    <p:extLst>
      <p:ext uri="{BB962C8B-B14F-4D97-AF65-F5344CB8AC3E}">
        <p14:creationId xmlns:p14="http://schemas.microsoft.com/office/powerpoint/2010/main" val="20268075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89546"/>
                                        </p:tgtEl>
                                      </p:cBhvr>
                                    </p:animEffect>
                                    <p:set>
                                      <p:cBhvr>
                                        <p:cTn id="7" dur="1" fill="hold">
                                          <p:stCondLst>
                                            <p:cond delay="499"/>
                                          </p:stCondLst>
                                        </p:cTn>
                                        <p:tgtEl>
                                          <p:spTgt spid="108954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89547"/>
                                        </p:tgtEl>
                                      </p:cBhvr>
                                    </p:animEffect>
                                    <p:set>
                                      <p:cBhvr>
                                        <p:cTn id="12" dur="1" fill="hold">
                                          <p:stCondLst>
                                            <p:cond delay="499"/>
                                          </p:stCondLst>
                                        </p:cTn>
                                        <p:tgtEl>
                                          <p:spTgt spid="108954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89553"/>
                                        </p:tgtEl>
                                      </p:cBhvr>
                                    </p:animEffect>
                                    <p:set>
                                      <p:cBhvr>
                                        <p:cTn id="17" dur="1" fill="hold">
                                          <p:stCondLst>
                                            <p:cond delay="499"/>
                                          </p:stCondLst>
                                        </p:cTn>
                                        <p:tgtEl>
                                          <p:spTgt spid="108955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89548"/>
                                        </p:tgtEl>
                                      </p:cBhvr>
                                    </p:animEffect>
                                    <p:set>
                                      <p:cBhvr>
                                        <p:cTn id="22" dur="1" fill="hold">
                                          <p:stCondLst>
                                            <p:cond delay="499"/>
                                          </p:stCondLst>
                                        </p:cTn>
                                        <p:tgtEl>
                                          <p:spTgt spid="108954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89549"/>
                                        </p:tgtEl>
                                      </p:cBhvr>
                                    </p:animEffect>
                                    <p:set>
                                      <p:cBhvr>
                                        <p:cTn id="27" dur="1" fill="hold">
                                          <p:stCondLst>
                                            <p:cond delay="499"/>
                                          </p:stCondLst>
                                        </p:cTn>
                                        <p:tgtEl>
                                          <p:spTgt spid="108954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89550"/>
                                        </p:tgtEl>
                                      </p:cBhvr>
                                    </p:animEffect>
                                    <p:set>
                                      <p:cBhvr>
                                        <p:cTn id="32" dur="1" fill="hold">
                                          <p:stCondLst>
                                            <p:cond delay="499"/>
                                          </p:stCondLst>
                                        </p:cTn>
                                        <p:tgtEl>
                                          <p:spTgt spid="108955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89551"/>
                                        </p:tgtEl>
                                      </p:cBhvr>
                                    </p:animEffect>
                                    <p:set>
                                      <p:cBhvr>
                                        <p:cTn id="37" dur="1" fill="hold">
                                          <p:stCondLst>
                                            <p:cond delay="499"/>
                                          </p:stCondLst>
                                        </p:cTn>
                                        <p:tgtEl>
                                          <p:spTgt spid="1089551"/>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89552"/>
                                        </p:tgtEl>
                                      </p:cBhvr>
                                    </p:animEffect>
                                    <p:set>
                                      <p:cBhvr>
                                        <p:cTn id="42" dur="1" fill="hold">
                                          <p:stCondLst>
                                            <p:cond delay="499"/>
                                          </p:stCondLst>
                                        </p:cTn>
                                        <p:tgtEl>
                                          <p:spTgt spid="10895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546" grpId="0" animBg="1"/>
      <p:bldP spid="1089547" grpId="0" animBg="1"/>
      <p:bldP spid="1089548" grpId="0" animBg="1"/>
      <p:bldP spid="1089549" grpId="0" animBg="1"/>
      <p:bldP spid="1089550" grpId="0" animBg="1"/>
      <p:bldP spid="1089551" grpId="0" animBg="1"/>
      <p:bldP spid="1089552" grpId="0" animBg="1"/>
      <p:bldP spid="108955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4787348"/>
            <a:ext cx="8534401" cy="1537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2841122"/>
            <a:ext cx="8534400" cy="1273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3634" name="Rectangle 2"/>
          <p:cNvSpPr>
            <a:spLocks noGrp="1" noChangeArrowheads="1"/>
          </p:cNvSpPr>
          <p:nvPr>
            <p:ph type="body" sz="half" idx="1"/>
          </p:nvPr>
        </p:nvSpPr>
        <p:spPr>
          <a:xfrm>
            <a:off x="609600" y="1295400"/>
            <a:ext cx="8001000" cy="15240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50000"/>
              </a:spcBef>
              <a:buClrTx/>
              <a:buSzPct val="80000"/>
              <a:buFontTx/>
              <a:buNone/>
            </a:pPr>
            <a:r>
              <a:rPr lang="en-US" altLang="en-US" sz="2200" b="0" dirty="0">
                <a:effectLst/>
                <a:latin typeface="Liberation Sans" panose="020B0604020202020204" pitchFamily="34" charset="0"/>
              </a:rPr>
              <a:t>Use markup on cost to set a selling price:</a:t>
            </a:r>
          </a:p>
          <a:p>
            <a:pPr marL="685800" lvl="1" indent="-457200">
              <a:lnSpc>
                <a:spcPct val="120000"/>
              </a:lnSpc>
              <a:spcBef>
                <a:spcPct val="50000"/>
              </a:spcBef>
              <a:buClr>
                <a:srgbClr val="800000"/>
              </a:buClr>
              <a:buSzPct val="80000"/>
              <a:buFont typeface="Wingdings" pitchFamily="2" charset="2"/>
              <a:buChar char="u"/>
            </a:pPr>
            <a:r>
              <a:rPr lang="en-US" altLang="en-US" sz="2100" b="0" dirty="0">
                <a:effectLst/>
                <a:latin typeface="Liberation Sans" panose="020B0604020202020204" pitchFamily="34" charset="0"/>
              </a:rPr>
              <a:t>Compute the markup percentage to achieve a desired ROI of $40 per unit:</a:t>
            </a:r>
          </a:p>
        </p:txBody>
      </p:sp>
      <p:sp>
        <p:nvSpPr>
          <p:cNvPr id="1093651" name="Rectangle 19"/>
          <p:cNvSpPr>
            <a:spLocks noChangeArrowheads="1"/>
          </p:cNvSpPr>
          <p:nvPr/>
        </p:nvSpPr>
        <p:spPr bwMode="auto">
          <a:xfrm>
            <a:off x="609600" y="4267200"/>
            <a:ext cx="8001000" cy="60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1pPr>
            <a:lvl2pPr marL="685800" indent="-4572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2pPr>
            <a:lvl3pPr marL="15843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3pPr>
            <a:lvl4pPr marL="20796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4pPr>
            <a:lvl5pPr marL="2574925" indent="-381000" algn="l">
              <a:spcBef>
                <a:spcPct val="20000"/>
              </a:spcBef>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5pPr>
            <a:lvl6pPr marL="30321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6pPr>
            <a:lvl7pPr marL="34893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7pPr>
            <a:lvl8pPr marL="39465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8pPr>
            <a:lvl9pPr marL="4403725" indent="-381000" eaLnBrk="0" fontAlgn="base" hangingPunct="0">
              <a:spcBef>
                <a:spcPct val="20000"/>
              </a:spcBef>
              <a:spcAft>
                <a:spcPct val="0"/>
              </a:spcAft>
              <a:buClr>
                <a:schemeClr val="accent2"/>
              </a:buClr>
              <a:buSzPct val="75000"/>
              <a:buFont typeface="Wingdings" pitchFamily="2" charset="2"/>
              <a:buChar char="l"/>
              <a:defRPr b="1">
                <a:solidFill>
                  <a:schemeClr val="bg2"/>
                </a:solidFill>
                <a:effectLst>
                  <a:outerShdw blurRad="38100" dist="38100" dir="2700000" algn="tl">
                    <a:srgbClr val="C0C0C0"/>
                  </a:outerShdw>
                </a:effectLst>
                <a:latin typeface="Arial" charset="0"/>
              </a:defRPr>
            </a:lvl9pPr>
          </a:lstStyle>
          <a:p>
            <a:pPr lvl="1">
              <a:lnSpc>
                <a:spcPct val="120000"/>
              </a:lnSpc>
              <a:spcBef>
                <a:spcPct val="70000"/>
              </a:spcBef>
              <a:buClr>
                <a:srgbClr val="800000"/>
              </a:buClr>
              <a:buSzPct val="80000"/>
              <a:buFont typeface="Wingdings" pitchFamily="2" charset="2"/>
              <a:buChar char="u"/>
            </a:pPr>
            <a:r>
              <a:rPr lang="en-US" altLang="en-US" sz="2100" b="0" dirty="0">
                <a:solidFill>
                  <a:srgbClr val="000000"/>
                </a:solidFill>
                <a:effectLst/>
                <a:latin typeface="Liberation Sans" panose="020B0604020202020204" pitchFamily="34" charset="0"/>
              </a:rPr>
              <a:t>Compute the target selling price:</a:t>
            </a:r>
          </a:p>
        </p:txBody>
      </p:sp>
      <p:sp>
        <p:nvSpPr>
          <p:cNvPr id="1093655" name="Rectangle 23"/>
          <p:cNvSpPr>
            <a:spLocks noChangeArrowheads="1"/>
          </p:cNvSpPr>
          <p:nvPr/>
        </p:nvSpPr>
        <p:spPr bwMode="auto">
          <a:xfrm>
            <a:off x="4572000" y="3733800"/>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93656" name="Rectangle 24"/>
          <p:cNvSpPr>
            <a:spLocks noChangeArrowheads="1"/>
          </p:cNvSpPr>
          <p:nvPr/>
        </p:nvSpPr>
        <p:spPr bwMode="auto">
          <a:xfrm>
            <a:off x="6705600" y="3733800"/>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93657" name="Rectangle 25"/>
          <p:cNvSpPr>
            <a:spLocks noChangeArrowheads="1"/>
          </p:cNvSpPr>
          <p:nvPr/>
        </p:nvSpPr>
        <p:spPr bwMode="auto">
          <a:xfrm>
            <a:off x="914400" y="5876925"/>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93658" name="Rectangle 26"/>
          <p:cNvSpPr>
            <a:spLocks noChangeArrowheads="1"/>
          </p:cNvSpPr>
          <p:nvPr/>
        </p:nvSpPr>
        <p:spPr bwMode="auto">
          <a:xfrm>
            <a:off x="3276600" y="5876925"/>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93659" name="Rectangle 27"/>
          <p:cNvSpPr>
            <a:spLocks noChangeArrowheads="1"/>
          </p:cNvSpPr>
          <p:nvPr/>
        </p:nvSpPr>
        <p:spPr bwMode="auto">
          <a:xfrm>
            <a:off x="4953000" y="5876925"/>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093660" name="Rectangle 28"/>
          <p:cNvSpPr>
            <a:spLocks noChangeArrowheads="1"/>
          </p:cNvSpPr>
          <p:nvPr/>
        </p:nvSpPr>
        <p:spPr bwMode="auto">
          <a:xfrm>
            <a:off x="7315200" y="5876925"/>
            <a:ext cx="990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8" name="Rectangle 1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Markup Percentage</a:t>
            </a:r>
          </a:p>
        </p:txBody>
      </p:sp>
      <p:sp>
        <p:nvSpPr>
          <p:cNvPr id="4" name="Slide Number Placeholder 3"/>
          <p:cNvSpPr>
            <a:spLocks noGrp="1"/>
          </p:cNvSpPr>
          <p:nvPr>
            <p:ph type="sldNum" sz="quarter" idx="12"/>
          </p:nvPr>
        </p:nvSpPr>
        <p:spPr/>
        <p:txBody>
          <a:bodyPr/>
          <a:lstStyle/>
          <a:p>
            <a:fld id="{6EDA7E0A-3DCC-4C45-A60B-3AB861C2F9C3}" type="slidenum">
              <a:rPr lang="en-US" smtClean="0"/>
              <a:t>59</a:t>
            </a:fld>
            <a:endParaRPr lang="en-US"/>
          </a:p>
        </p:txBody>
      </p:sp>
    </p:spTree>
    <p:extLst>
      <p:ext uri="{BB962C8B-B14F-4D97-AF65-F5344CB8AC3E}">
        <p14:creationId xmlns:p14="http://schemas.microsoft.com/office/powerpoint/2010/main" val="2441194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93655"/>
                                        </p:tgtEl>
                                      </p:cBhvr>
                                    </p:animEffect>
                                    <p:set>
                                      <p:cBhvr>
                                        <p:cTn id="7" dur="1" fill="hold">
                                          <p:stCondLst>
                                            <p:cond delay="499"/>
                                          </p:stCondLst>
                                        </p:cTn>
                                        <p:tgtEl>
                                          <p:spTgt spid="1093655"/>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93656"/>
                                        </p:tgtEl>
                                      </p:cBhvr>
                                    </p:animEffect>
                                    <p:set>
                                      <p:cBhvr>
                                        <p:cTn id="12" dur="1" fill="hold">
                                          <p:stCondLst>
                                            <p:cond delay="499"/>
                                          </p:stCondLst>
                                        </p:cTn>
                                        <p:tgtEl>
                                          <p:spTgt spid="109365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93657"/>
                                        </p:tgtEl>
                                      </p:cBhvr>
                                    </p:animEffect>
                                    <p:set>
                                      <p:cBhvr>
                                        <p:cTn id="17" dur="1" fill="hold">
                                          <p:stCondLst>
                                            <p:cond delay="499"/>
                                          </p:stCondLst>
                                        </p:cTn>
                                        <p:tgtEl>
                                          <p:spTgt spid="1093657"/>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93658"/>
                                        </p:tgtEl>
                                      </p:cBhvr>
                                    </p:animEffect>
                                    <p:set>
                                      <p:cBhvr>
                                        <p:cTn id="22" dur="1" fill="hold">
                                          <p:stCondLst>
                                            <p:cond delay="499"/>
                                          </p:stCondLst>
                                        </p:cTn>
                                        <p:tgtEl>
                                          <p:spTgt spid="109365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93659"/>
                                        </p:tgtEl>
                                      </p:cBhvr>
                                    </p:animEffect>
                                    <p:set>
                                      <p:cBhvr>
                                        <p:cTn id="27" dur="1" fill="hold">
                                          <p:stCondLst>
                                            <p:cond delay="499"/>
                                          </p:stCondLst>
                                        </p:cTn>
                                        <p:tgtEl>
                                          <p:spTgt spid="109365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93660"/>
                                        </p:tgtEl>
                                      </p:cBhvr>
                                    </p:animEffect>
                                    <p:set>
                                      <p:cBhvr>
                                        <p:cTn id="32" dur="1" fill="hold">
                                          <p:stCondLst>
                                            <p:cond delay="499"/>
                                          </p:stCondLst>
                                        </p:cTn>
                                        <p:tgtEl>
                                          <p:spTgt spid="10936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55" grpId="0" animBg="1"/>
      <p:bldP spid="1093656" grpId="0" animBg="1"/>
      <p:bldP spid="1093657" grpId="0" animBg="1"/>
      <p:bldP spid="1093658" grpId="0" animBg="1"/>
      <p:bldP spid="1093659" grpId="0" animBg="1"/>
      <p:bldP spid="10936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8"/>
          <p:cNvSpPr>
            <a:spLocks noChangeArrowheads="1"/>
          </p:cNvSpPr>
          <p:nvPr/>
        </p:nvSpPr>
        <p:spPr bwMode="auto">
          <a:xfrm>
            <a:off x="533400" y="4038600"/>
            <a:ext cx="8077200" cy="147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marL="685800"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lnSpc>
                <a:spcPct val="120000"/>
              </a:lnSpc>
              <a:spcBef>
                <a:spcPct val="40000"/>
              </a:spcBef>
              <a:buClr>
                <a:srgbClr val="800000"/>
              </a:buClr>
              <a:buSzPct val="80000"/>
              <a:buFont typeface="Wingdings" pitchFamily="2" charset="2"/>
              <a:buChar char="u"/>
            </a:pPr>
            <a:r>
              <a:rPr lang="en-US" altLang="en-US" sz="2100" dirty="0">
                <a:effectLst/>
                <a:latin typeface="Liberation Sans" panose="020B0604020202020204" pitchFamily="34" charset="0"/>
              </a:rPr>
              <a:t>Incremental revenue is $15,000 </a:t>
            </a:r>
            <a:r>
              <a:rPr lang="en-US" altLang="en-US" sz="2100" b="1" dirty="0">
                <a:effectLst/>
                <a:latin typeface="Liberation Sans" panose="020B0604020202020204" pitchFamily="34" charset="0"/>
              </a:rPr>
              <a:t>less</a:t>
            </a:r>
            <a:r>
              <a:rPr lang="en-US" altLang="en-US" sz="2100" dirty="0">
                <a:effectLst/>
                <a:latin typeface="Liberation Sans" panose="020B0604020202020204" pitchFamily="34" charset="0"/>
              </a:rPr>
              <a:t> under Alternative B.</a:t>
            </a:r>
          </a:p>
          <a:p>
            <a:pPr lvl="1" algn="l">
              <a:lnSpc>
                <a:spcPct val="120000"/>
              </a:lnSpc>
              <a:spcBef>
                <a:spcPct val="40000"/>
              </a:spcBef>
              <a:buClr>
                <a:srgbClr val="800000"/>
              </a:buClr>
              <a:buSzPct val="80000"/>
              <a:buFont typeface="Wingdings" pitchFamily="2" charset="2"/>
              <a:buChar char="u"/>
            </a:pPr>
            <a:r>
              <a:rPr lang="en-US" altLang="en-US" sz="2100" dirty="0">
                <a:effectLst/>
                <a:latin typeface="Liberation Sans" panose="020B0604020202020204" pitchFamily="34" charset="0"/>
              </a:rPr>
              <a:t>Incremental </a:t>
            </a:r>
            <a:r>
              <a:rPr lang="en-US" altLang="en-US" sz="2100" b="1" dirty="0">
                <a:effectLst/>
                <a:latin typeface="Liberation Sans" panose="020B0604020202020204" pitchFamily="34" charset="0"/>
              </a:rPr>
              <a:t>cost savings</a:t>
            </a:r>
            <a:r>
              <a:rPr lang="en-US" altLang="en-US" sz="2100" dirty="0">
                <a:effectLst/>
                <a:latin typeface="Liberation Sans" panose="020B0604020202020204" pitchFamily="34" charset="0"/>
              </a:rPr>
              <a:t> of $20,000 is realized.</a:t>
            </a:r>
          </a:p>
          <a:p>
            <a:pPr lvl="1" algn="l">
              <a:lnSpc>
                <a:spcPct val="120000"/>
              </a:lnSpc>
              <a:spcBef>
                <a:spcPct val="40000"/>
              </a:spcBef>
              <a:buClr>
                <a:srgbClr val="800000"/>
              </a:buClr>
              <a:buSzPct val="80000"/>
              <a:buFont typeface="Wingdings" pitchFamily="2" charset="2"/>
              <a:buChar char="u"/>
            </a:pPr>
            <a:r>
              <a:rPr lang="en-US" altLang="en-US" sz="2100" dirty="0">
                <a:effectLst/>
                <a:latin typeface="Liberation Sans" panose="020B0604020202020204" pitchFamily="34" charset="0"/>
              </a:rPr>
              <a:t>Alternative B produces </a:t>
            </a:r>
            <a:r>
              <a:rPr lang="en-US" altLang="en-US" sz="2100" b="1" dirty="0">
                <a:effectLst/>
                <a:latin typeface="Liberation Sans" panose="020B0604020202020204" pitchFamily="34" charset="0"/>
              </a:rPr>
              <a:t>$5,000 more net income</a:t>
            </a:r>
            <a:r>
              <a:rPr lang="en-US" altLang="en-US" sz="2100" dirty="0">
                <a:effectLst/>
                <a:latin typeface="Liberation Sans" panose="020B0604020202020204" pitchFamily="34" charset="0"/>
              </a:rPr>
              <a:t>.</a:t>
            </a:r>
          </a:p>
        </p:txBody>
      </p:sp>
      <p:sp>
        <p:nvSpPr>
          <p:cNvPr id="819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200" name="Rectangle 7"/>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How Incremental Analysis Works</a:t>
            </a:r>
          </a:p>
        </p:txBody>
      </p:sp>
      <p:pic>
        <p:nvPicPr>
          <p:cNvPr id="8201" name="Picture 9"/>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1371600"/>
            <a:ext cx="8153399" cy="232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fld id="{E0E5CC96-C8C0-4B75-853D-1CD0737A9069}" type="slidenum">
              <a:rPr lang="en-US" smtClean="0"/>
              <a:t>6</a:t>
            </a:fld>
            <a:endParaRPr lang="en-US"/>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5" name="Rectangle 25"/>
          <p:cNvSpPr>
            <a:spLocks noGrp="1" noChangeArrowheads="1"/>
          </p:cNvSpPr>
          <p:nvPr>
            <p:ph type="body" sz="half" idx="1"/>
          </p:nvPr>
        </p:nvSpPr>
        <p:spPr>
          <a:xfrm>
            <a:off x="457200" y="1295400"/>
            <a:ext cx="8229600" cy="48768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25000"/>
              </a:lnSpc>
              <a:spcBef>
                <a:spcPts val="1200"/>
              </a:spcBef>
              <a:buClr>
                <a:srgbClr val="C00000"/>
              </a:buClr>
              <a:buSzPct val="80000"/>
              <a:buFont typeface="Wingdings" pitchFamily="2" charset="2"/>
              <a:buChar char="u"/>
              <a:tabLst>
                <a:tab pos="1314450" algn="l"/>
              </a:tabLst>
            </a:pPr>
            <a:r>
              <a:rPr lang="en-US" altLang="en-US" sz="2200" dirty="0">
                <a:solidFill>
                  <a:schemeClr val="tx1"/>
                </a:solidFill>
                <a:effectLst/>
                <a:latin typeface="Liberation Sans" panose="020B0604020202020204" pitchFamily="34" charset="0"/>
              </a:rPr>
              <a:t>Advantage: </a:t>
            </a:r>
            <a:r>
              <a:rPr lang="en-US" altLang="en-US" sz="2200" b="0" dirty="0">
                <a:solidFill>
                  <a:schemeClr val="tx1"/>
                </a:solidFill>
                <a:effectLst/>
                <a:latin typeface="Liberation Sans" panose="020B0604020202020204" pitchFamily="34" charset="0"/>
              </a:rPr>
              <a:t>Easy to compute.</a:t>
            </a:r>
          </a:p>
          <a:p>
            <a:pPr marL="457200" indent="-457200">
              <a:lnSpc>
                <a:spcPct val="125000"/>
              </a:lnSpc>
              <a:spcBef>
                <a:spcPts val="1200"/>
              </a:spcBef>
              <a:buClr>
                <a:srgbClr val="C00000"/>
              </a:buClr>
              <a:buSzPct val="80000"/>
              <a:buFont typeface="Wingdings" pitchFamily="2" charset="2"/>
              <a:buChar char="u"/>
              <a:tabLst>
                <a:tab pos="1314450" algn="l"/>
              </a:tabLst>
            </a:pPr>
            <a:r>
              <a:rPr lang="en-US" altLang="en-US" sz="2200" dirty="0">
                <a:solidFill>
                  <a:schemeClr val="tx1"/>
                </a:solidFill>
                <a:effectLst/>
                <a:latin typeface="Liberation Sans" panose="020B0604020202020204" pitchFamily="34" charset="0"/>
              </a:rPr>
              <a:t>Disadvantages:</a:t>
            </a:r>
          </a:p>
          <a:p>
            <a:pPr marL="914400" lvl="1" indent="-450850">
              <a:lnSpc>
                <a:spcPct val="125000"/>
              </a:lnSpc>
              <a:spcBef>
                <a:spcPts val="1200"/>
              </a:spcBef>
              <a:buClr>
                <a:srgbClr val="800000"/>
              </a:buClr>
              <a:buSzPct val="80000"/>
              <a:buFont typeface="Arial" charset="0"/>
              <a:buChar char="►"/>
              <a:tabLst>
                <a:tab pos="1314450" algn="l"/>
              </a:tabLst>
            </a:pPr>
            <a:r>
              <a:rPr lang="en-US" altLang="en-US" sz="2200" b="0" dirty="0">
                <a:effectLst/>
                <a:latin typeface="Liberation Sans" panose="020B0604020202020204" pitchFamily="34" charset="0"/>
              </a:rPr>
              <a:t>Does not consider demand side:  </a:t>
            </a:r>
          </a:p>
          <a:p>
            <a:pPr marL="1377950" lvl="2" indent="-463550">
              <a:lnSpc>
                <a:spcPct val="125000"/>
              </a:lnSpc>
              <a:spcBef>
                <a:spcPts val="1200"/>
              </a:spcBef>
              <a:buClr>
                <a:srgbClr val="800000"/>
              </a:buClr>
              <a:buSzTx/>
              <a:buFont typeface="Wingdings" pitchFamily="2" charset="2"/>
              <a:buChar char="Ø"/>
              <a:tabLst>
                <a:tab pos="1314450" algn="l"/>
              </a:tabLst>
            </a:pPr>
            <a:r>
              <a:rPr lang="en-US" altLang="en-US" sz="2200" b="0" dirty="0">
                <a:effectLst/>
                <a:latin typeface="Liberation Sans" panose="020B0604020202020204" pitchFamily="34" charset="0"/>
              </a:rPr>
              <a:t>Will the customer pay the price?</a:t>
            </a:r>
          </a:p>
          <a:p>
            <a:pPr marL="914400" lvl="1" indent="-450850">
              <a:lnSpc>
                <a:spcPct val="125000"/>
              </a:lnSpc>
              <a:spcBef>
                <a:spcPts val="1200"/>
              </a:spcBef>
              <a:buClr>
                <a:srgbClr val="800000"/>
              </a:buClr>
              <a:buSzPct val="80000"/>
              <a:buFont typeface="Arial" charset="0"/>
              <a:buChar char="►"/>
              <a:tabLst>
                <a:tab pos="1314450" algn="l"/>
              </a:tabLst>
            </a:pPr>
            <a:r>
              <a:rPr lang="en-US" altLang="en-US" sz="2200" b="0" dirty="0">
                <a:effectLst/>
                <a:latin typeface="Liberation Sans" panose="020B0604020202020204" pitchFamily="34" charset="0"/>
              </a:rPr>
              <a:t>Fixed cost per unit changes with change in sales volume: </a:t>
            </a:r>
          </a:p>
          <a:p>
            <a:pPr marL="1377950" lvl="2" indent="-463550">
              <a:lnSpc>
                <a:spcPct val="125000"/>
              </a:lnSpc>
              <a:spcBef>
                <a:spcPts val="1200"/>
              </a:spcBef>
              <a:buClr>
                <a:srgbClr val="800000"/>
              </a:buClr>
              <a:buSzTx/>
              <a:buFont typeface="Wingdings" pitchFamily="2" charset="2"/>
              <a:buChar char="Ø"/>
              <a:tabLst>
                <a:tab pos="1314450" algn="l"/>
              </a:tabLst>
            </a:pPr>
            <a:r>
              <a:rPr lang="en-US" altLang="en-US" sz="2200" b="0" dirty="0">
                <a:effectLst/>
                <a:latin typeface="Liberation Sans" panose="020B0604020202020204" pitchFamily="34" charset="0"/>
              </a:rPr>
              <a:t>At lower sales volume, company must charge higher price to meet desired ROI.</a:t>
            </a:r>
          </a:p>
          <a:p>
            <a:pPr marL="1377950" lvl="2" indent="-463550">
              <a:lnSpc>
                <a:spcPct val="125000"/>
              </a:lnSpc>
              <a:spcBef>
                <a:spcPts val="1200"/>
              </a:spcBef>
              <a:buClr>
                <a:srgbClr val="800000"/>
              </a:buClr>
              <a:buSzTx/>
              <a:buFont typeface="Wingdings" pitchFamily="2" charset="2"/>
              <a:buChar char="Ø"/>
              <a:tabLst>
                <a:tab pos="1314450" algn="l"/>
              </a:tabLst>
            </a:pPr>
            <a:r>
              <a:rPr lang="en-US" altLang="en-US" sz="2200" b="0" dirty="0">
                <a:effectLst/>
                <a:latin typeface="Liberation Sans" panose="020B0604020202020204" pitchFamily="34" charset="0"/>
              </a:rPr>
              <a:t>The desired ROI will only be achieved when the company sells the quantity budgeted.</a:t>
            </a:r>
          </a:p>
        </p:txBody>
      </p:sp>
      <p:sp>
        <p:nvSpPr>
          <p:cNvPr id="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8"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Limitations of Cost-Plus Pricing</a:t>
            </a:r>
          </a:p>
        </p:txBody>
      </p:sp>
      <p:sp>
        <p:nvSpPr>
          <p:cNvPr id="2" name="Slide Number Placeholder 1"/>
          <p:cNvSpPr>
            <a:spLocks noGrp="1"/>
          </p:cNvSpPr>
          <p:nvPr>
            <p:ph type="sldNum" sz="quarter" idx="12"/>
          </p:nvPr>
        </p:nvSpPr>
        <p:spPr/>
        <p:txBody>
          <a:bodyPr/>
          <a:lstStyle/>
          <a:p>
            <a:fld id="{6EDA7E0A-3DCC-4C45-A60B-3AB861C2F9C3}" type="slidenum">
              <a:rPr lang="en-US" smtClean="0"/>
              <a:t>60</a:t>
            </a:fld>
            <a:endParaRPr lang="en-US"/>
          </a:p>
        </p:txBody>
      </p:sp>
    </p:spTree>
    <p:extLst>
      <p:ext uri="{BB962C8B-B14F-4D97-AF65-F5344CB8AC3E}">
        <p14:creationId xmlns:p14="http://schemas.microsoft.com/office/powerpoint/2010/main" val="1320947179"/>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body" sz="half" idx="1"/>
          </p:nvPr>
        </p:nvSpPr>
        <p:spPr>
          <a:xfrm>
            <a:off x="609600" y="1295400"/>
            <a:ext cx="8077200" cy="17526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70000"/>
              </a:spcBef>
              <a:buClrTx/>
              <a:buSzPct val="80000"/>
              <a:buFontTx/>
              <a:buNone/>
            </a:pPr>
            <a:r>
              <a:rPr lang="en-US" altLang="en-US" sz="2200" dirty="0">
                <a:solidFill>
                  <a:schemeClr val="tx1"/>
                </a:solidFill>
                <a:effectLst/>
                <a:latin typeface="Liberation Sans" panose="020B0604020202020204" pitchFamily="34" charset="0"/>
              </a:rPr>
              <a:t>Illustration:  </a:t>
            </a:r>
            <a:r>
              <a:rPr lang="en-US" altLang="en-US" sz="2200" b="0" dirty="0">
                <a:solidFill>
                  <a:schemeClr val="tx1"/>
                </a:solidFill>
                <a:effectLst/>
                <a:latin typeface="Liberation Sans" panose="020B0604020202020204" pitchFamily="34" charset="0"/>
              </a:rPr>
              <a:t>If budgeted sales volume for Thinkmore’s Products was 5,000 instead of 10,000, Thinkmore’s variable cost per unit would remain the same. However, the fixed cost per unit would change as follows.</a:t>
            </a:r>
          </a:p>
        </p:txBody>
      </p:sp>
      <p:sp>
        <p:nvSpPr>
          <p:cNvPr id="1099786" name="Rectangle 10"/>
          <p:cNvSpPr>
            <a:spLocks noChangeArrowheads="1"/>
          </p:cNvSpPr>
          <p:nvPr/>
        </p:nvSpPr>
        <p:spPr bwMode="auto">
          <a:xfrm>
            <a:off x="609600" y="5181600"/>
            <a:ext cx="8077200"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defRPr sz="2400">
                <a:solidFill>
                  <a:schemeClr val="tx1"/>
                </a:solidFill>
                <a:latin typeface="Times New Roman" pitchFamily="18" charset="0"/>
              </a:defRPr>
            </a:lvl1pPr>
            <a:lvl2pPr marL="1089025" indent="-457200" algn="l">
              <a:defRPr sz="2400">
                <a:solidFill>
                  <a:schemeClr val="tx1"/>
                </a:solidFill>
                <a:latin typeface="Times New Roman" pitchFamily="18" charset="0"/>
              </a:defRPr>
            </a:lvl2pPr>
            <a:lvl3pPr marL="1584325" indent="-381000" algn="l">
              <a:defRPr sz="2400">
                <a:solidFill>
                  <a:schemeClr val="tx1"/>
                </a:solidFill>
                <a:latin typeface="Times New Roman" pitchFamily="18" charset="0"/>
              </a:defRPr>
            </a:lvl3pPr>
            <a:lvl4pPr marL="2079625" indent="-381000" algn="l">
              <a:defRPr sz="2400">
                <a:solidFill>
                  <a:schemeClr val="tx1"/>
                </a:solidFill>
                <a:latin typeface="Times New Roman" pitchFamily="18" charset="0"/>
              </a:defRPr>
            </a:lvl4pPr>
            <a:lvl5pPr marL="2574925" indent="-381000" algn="l">
              <a:defRPr sz="2400">
                <a:solidFill>
                  <a:schemeClr val="tx1"/>
                </a:solidFill>
                <a:latin typeface="Times New Roman" pitchFamily="18" charset="0"/>
              </a:defRPr>
            </a:lvl5pPr>
            <a:lvl6pPr marL="3032125" indent="-381000" eaLnBrk="0" fontAlgn="base" hangingPunct="0">
              <a:spcBef>
                <a:spcPct val="0"/>
              </a:spcBef>
              <a:spcAft>
                <a:spcPct val="0"/>
              </a:spcAft>
              <a:defRPr sz="2400">
                <a:solidFill>
                  <a:schemeClr val="tx1"/>
                </a:solidFill>
                <a:latin typeface="Times New Roman" pitchFamily="18" charset="0"/>
              </a:defRPr>
            </a:lvl6pPr>
            <a:lvl7pPr marL="3489325" indent="-381000" eaLnBrk="0" fontAlgn="base" hangingPunct="0">
              <a:spcBef>
                <a:spcPct val="0"/>
              </a:spcBef>
              <a:spcAft>
                <a:spcPct val="0"/>
              </a:spcAft>
              <a:defRPr sz="2400">
                <a:solidFill>
                  <a:schemeClr val="tx1"/>
                </a:solidFill>
                <a:latin typeface="Times New Roman" pitchFamily="18" charset="0"/>
              </a:defRPr>
            </a:lvl7pPr>
            <a:lvl8pPr marL="3946525" indent="-381000" eaLnBrk="0" fontAlgn="base" hangingPunct="0">
              <a:spcBef>
                <a:spcPct val="0"/>
              </a:spcBef>
              <a:spcAft>
                <a:spcPct val="0"/>
              </a:spcAft>
              <a:defRPr sz="2400">
                <a:solidFill>
                  <a:schemeClr val="tx1"/>
                </a:solidFill>
                <a:latin typeface="Times New Roman" pitchFamily="18" charset="0"/>
              </a:defRPr>
            </a:lvl8pPr>
            <a:lvl9pPr marL="4403725" indent="-3810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70000"/>
              </a:spcBef>
              <a:buSzPct val="80000"/>
            </a:pPr>
            <a:r>
              <a:rPr lang="en-US" altLang="en-US" sz="2200" dirty="0">
                <a:solidFill>
                  <a:srgbClr val="000000"/>
                </a:solidFill>
                <a:effectLst/>
                <a:latin typeface="Liberation Sans" panose="020B0604020202020204" pitchFamily="34" charset="0"/>
              </a:rPr>
              <a:t>Thinkmore's desired 20% ROI now results in a $80 ROI per unit [(20% x $2,000,000) / </a:t>
            </a:r>
            <a:r>
              <a:rPr lang="en-US" altLang="en-US" sz="2200" b="1" dirty="0">
                <a:solidFill>
                  <a:srgbClr val="000000"/>
                </a:solidFill>
                <a:effectLst/>
                <a:latin typeface="Liberation Sans" panose="020B0604020202020204" pitchFamily="34" charset="0"/>
              </a:rPr>
              <a:t>5,000</a:t>
            </a:r>
            <a:r>
              <a:rPr lang="en-US" altLang="en-US" sz="2200" dirty="0">
                <a:solidFill>
                  <a:srgbClr val="000000"/>
                </a:solidFill>
                <a:effectLst/>
                <a:latin typeface="Liberation Sans" panose="020B0604020202020204" pitchFamily="34" charset="0"/>
              </a:rPr>
              <a:t>].</a:t>
            </a:r>
          </a:p>
        </p:txBody>
      </p:sp>
      <p:sp>
        <p:nvSpPr>
          <p:cNvPr id="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0" name="Rectangle 9"/>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Limitations of Cost-Plus Pricing</a:t>
            </a:r>
          </a:p>
        </p:txBody>
      </p:sp>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3276600"/>
            <a:ext cx="8534400" cy="1653898"/>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6248400" y="3886200"/>
            <a:ext cx="838200" cy="609600"/>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 name="Slide Number Placeholder 3"/>
          <p:cNvSpPr>
            <a:spLocks noGrp="1"/>
          </p:cNvSpPr>
          <p:nvPr>
            <p:ph type="sldNum" sz="quarter" idx="12"/>
          </p:nvPr>
        </p:nvSpPr>
        <p:spPr/>
        <p:txBody>
          <a:bodyPr/>
          <a:lstStyle/>
          <a:p>
            <a:fld id="{6EDA7E0A-3DCC-4C45-A60B-3AB861C2F9C3}" type="slidenum">
              <a:rPr lang="en-US" smtClean="0"/>
              <a:t>61</a:t>
            </a:fld>
            <a:endParaRPr lang="en-US"/>
          </a:p>
        </p:txBody>
      </p:sp>
    </p:spTree>
    <p:extLst>
      <p:ext uri="{BB962C8B-B14F-4D97-AF65-F5344CB8AC3E}">
        <p14:creationId xmlns:p14="http://schemas.microsoft.com/office/powerpoint/2010/main" val="13856186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233104"/>
            <a:ext cx="5641975" cy="109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1827" name="Rectangle 3"/>
          <p:cNvSpPr>
            <a:spLocks noGrp="1" noChangeArrowheads="1"/>
          </p:cNvSpPr>
          <p:nvPr>
            <p:ph type="body" sz="half" idx="1"/>
          </p:nvPr>
        </p:nvSpPr>
        <p:spPr>
          <a:xfrm>
            <a:off x="609600" y="1295400"/>
            <a:ext cx="8001000" cy="914400"/>
          </a:xfrm>
          <a:noFill/>
          <a:ln/>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0" indent="0">
              <a:lnSpc>
                <a:spcPct val="120000"/>
              </a:lnSpc>
              <a:spcBef>
                <a:spcPct val="70000"/>
              </a:spcBef>
              <a:buClrTx/>
              <a:buSzPct val="80000"/>
              <a:buFontTx/>
              <a:buNone/>
            </a:pPr>
            <a:r>
              <a:rPr lang="en-US" altLang="en-US" sz="2200" b="0" dirty="0">
                <a:effectLst/>
                <a:latin typeface="Liberation Sans" panose="020B0604020202020204" pitchFamily="34" charset="0"/>
              </a:rPr>
              <a:t>Thinkmore computes the selling price at 5,000 units as follows.</a:t>
            </a:r>
          </a:p>
        </p:txBody>
      </p:sp>
      <p:sp>
        <p:nvSpPr>
          <p:cNvPr id="1101831" name="Rectangle 7"/>
          <p:cNvSpPr>
            <a:spLocks noChangeArrowheads="1"/>
          </p:cNvSpPr>
          <p:nvPr/>
        </p:nvSpPr>
        <p:spPr bwMode="auto">
          <a:xfrm>
            <a:off x="609600" y="4300538"/>
            <a:ext cx="8077200"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defRPr sz="2400">
                <a:solidFill>
                  <a:schemeClr val="tx1"/>
                </a:solidFill>
                <a:latin typeface="Times New Roman" pitchFamily="18" charset="0"/>
              </a:defRPr>
            </a:lvl1pPr>
            <a:lvl2pPr marL="1089025" indent="-457200" algn="l">
              <a:defRPr sz="2400">
                <a:solidFill>
                  <a:schemeClr val="tx1"/>
                </a:solidFill>
                <a:latin typeface="Times New Roman" pitchFamily="18" charset="0"/>
              </a:defRPr>
            </a:lvl2pPr>
            <a:lvl3pPr marL="1584325" indent="-381000" algn="l">
              <a:defRPr sz="2400">
                <a:solidFill>
                  <a:schemeClr val="tx1"/>
                </a:solidFill>
                <a:latin typeface="Times New Roman" pitchFamily="18" charset="0"/>
              </a:defRPr>
            </a:lvl3pPr>
            <a:lvl4pPr marL="2079625" indent="-381000" algn="l">
              <a:defRPr sz="2400">
                <a:solidFill>
                  <a:schemeClr val="tx1"/>
                </a:solidFill>
                <a:latin typeface="Times New Roman" pitchFamily="18" charset="0"/>
              </a:defRPr>
            </a:lvl4pPr>
            <a:lvl5pPr marL="2574925" indent="-381000" algn="l">
              <a:defRPr sz="2400">
                <a:solidFill>
                  <a:schemeClr val="tx1"/>
                </a:solidFill>
                <a:latin typeface="Times New Roman" pitchFamily="18" charset="0"/>
              </a:defRPr>
            </a:lvl5pPr>
            <a:lvl6pPr marL="3032125" indent="-381000" eaLnBrk="0" fontAlgn="base" hangingPunct="0">
              <a:spcBef>
                <a:spcPct val="0"/>
              </a:spcBef>
              <a:spcAft>
                <a:spcPct val="0"/>
              </a:spcAft>
              <a:defRPr sz="2400">
                <a:solidFill>
                  <a:schemeClr val="tx1"/>
                </a:solidFill>
                <a:latin typeface="Times New Roman" pitchFamily="18" charset="0"/>
              </a:defRPr>
            </a:lvl6pPr>
            <a:lvl7pPr marL="3489325" indent="-381000" eaLnBrk="0" fontAlgn="base" hangingPunct="0">
              <a:spcBef>
                <a:spcPct val="0"/>
              </a:spcBef>
              <a:spcAft>
                <a:spcPct val="0"/>
              </a:spcAft>
              <a:defRPr sz="2400">
                <a:solidFill>
                  <a:schemeClr val="tx1"/>
                </a:solidFill>
                <a:latin typeface="Times New Roman" pitchFamily="18" charset="0"/>
              </a:defRPr>
            </a:lvl7pPr>
            <a:lvl8pPr marL="3946525" indent="-381000" eaLnBrk="0" fontAlgn="base" hangingPunct="0">
              <a:spcBef>
                <a:spcPct val="0"/>
              </a:spcBef>
              <a:spcAft>
                <a:spcPct val="0"/>
              </a:spcAft>
              <a:defRPr sz="2400">
                <a:solidFill>
                  <a:schemeClr val="tx1"/>
                </a:solidFill>
                <a:latin typeface="Times New Roman" pitchFamily="18" charset="0"/>
              </a:defRPr>
            </a:lvl8pPr>
            <a:lvl9pPr marL="4403725" indent="-3810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70000"/>
              </a:spcBef>
              <a:buSzPct val="80000"/>
            </a:pPr>
            <a:r>
              <a:rPr lang="en-US" altLang="en-US" sz="2200" dirty="0">
                <a:solidFill>
                  <a:srgbClr val="000000"/>
                </a:solidFill>
                <a:effectLst/>
                <a:latin typeface="Liberation Sans" panose="020B0604020202020204" pitchFamily="34" charset="0"/>
              </a:rPr>
              <a:t>At 5,000 units, how much would Thinkmore mark up its total unit costs to earn a desired ROI of $80 per unit.</a:t>
            </a:r>
          </a:p>
        </p:txBody>
      </p:sp>
      <p:sp>
        <p:nvSpPr>
          <p:cNvPr id="1101835" name="Rectangle 11"/>
          <p:cNvSpPr>
            <a:spLocks noChangeArrowheads="1"/>
          </p:cNvSpPr>
          <p:nvPr/>
        </p:nvSpPr>
        <p:spPr bwMode="auto">
          <a:xfrm>
            <a:off x="3048000" y="5291138"/>
            <a:ext cx="8382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101836" name="Rectangle 12"/>
          <p:cNvSpPr>
            <a:spLocks noChangeArrowheads="1"/>
          </p:cNvSpPr>
          <p:nvPr/>
        </p:nvSpPr>
        <p:spPr bwMode="auto">
          <a:xfrm>
            <a:off x="3581400" y="5791200"/>
            <a:ext cx="8382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101837" name="Rectangle 13"/>
          <p:cNvSpPr>
            <a:spLocks noChangeArrowheads="1"/>
          </p:cNvSpPr>
          <p:nvPr/>
        </p:nvSpPr>
        <p:spPr bwMode="auto">
          <a:xfrm>
            <a:off x="1600200" y="5562600"/>
            <a:ext cx="1295400" cy="3810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800" dirty="0">
              <a:solidFill>
                <a:srgbClr val="000000"/>
              </a:solidFill>
              <a:effectLst/>
              <a:latin typeface="Liberation Sans" panose="020B0604020202020204" pitchFamily="34" charset="0"/>
            </a:endParaRPr>
          </a:p>
        </p:txBody>
      </p:sp>
      <p:sp>
        <p:nvSpPr>
          <p:cNvPr id="1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5" name="Rectangle 14"/>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Limitations of Cost-Plus Pricing</a:t>
            </a:r>
          </a:p>
        </p:txBody>
      </p:sp>
      <p:pic>
        <p:nvPicPr>
          <p:cNvPr id="8194"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411648" y="1969827"/>
            <a:ext cx="5293951" cy="2119248"/>
          </a:xfrm>
          <a:prstGeom prst="rect">
            <a:avLst/>
          </a:prstGeom>
          <a:noFill/>
          <a:ln w="19050" cap="sq" algn="ctr">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6589594" y="3114645"/>
            <a:ext cx="1154373" cy="400110"/>
          </a:xfrm>
          <a:prstGeom prst="rect">
            <a:avLst/>
          </a:prstGeom>
          <a:noFill/>
        </p:spPr>
        <p:txBody>
          <a:bodyPr wrap="square" rtlCol="0">
            <a:spAutoFit/>
          </a:bodyPr>
          <a:lstStyle/>
          <a:p>
            <a:r>
              <a:rPr lang="en-US" sz="2000" b="1" dirty="0">
                <a:solidFill>
                  <a:srgbClr val="FF0000"/>
                </a:solidFill>
                <a:effectLst/>
                <a:latin typeface="Liberation Sans" panose="020B0604020202020204" pitchFamily="34" charset="0"/>
              </a:rPr>
              <a:t>Higher</a:t>
            </a:r>
          </a:p>
        </p:txBody>
      </p:sp>
      <p:sp>
        <p:nvSpPr>
          <p:cNvPr id="8" name="Right Brace 7"/>
          <p:cNvSpPr/>
          <p:nvPr/>
        </p:nvSpPr>
        <p:spPr bwMode="auto">
          <a:xfrm>
            <a:off x="6324600" y="2667000"/>
            <a:ext cx="228600" cy="1295400"/>
          </a:xfrm>
          <a:prstGeom prst="rightBrace">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 name="Slide Number Placeholder 8"/>
          <p:cNvSpPr>
            <a:spLocks noGrp="1"/>
          </p:cNvSpPr>
          <p:nvPr>
            <p:ph type="sldNum" sz="quarter" idx="12"/>
          </p:nvPr>
        </p:nvSpPr>
        <p:spPr/>
        <p:txBody>
          <a:bodyPr/>
          <a:lstStyle/>
          <a:p>
            <a:fld id="{6EDA7E0A-3DCC-4C45-A60B-3AB861C2F9C3}" type="slidenum">
              <a:rPr lang="en-US" smtClean="0"/>
              <a:t>62</a:t>
            </a:fld>
            <a:endParaRPr lang="en-US"/>
          </a:p>
        </p:txBody>
      </p:sp>
    </p:spTree>
    <p:extLst>
      <p:ext uri="{BB962C8B-B14F-4D97-AF65-F5344CB8AC3E}">
        <p14:creationId xmlns:p14="http://schemas.microsoft.com/office/powerpoint/2010/main" val="42123492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101835"/>
                                        </p:tgtEl>
                                      </p:cBhvr>
                                    </p:animEffect>
                                    <p:set>
                                      <p:cBhvr>
                                        <p:cTn id="17" dur="1" fill="hold">
                                          <p:stCondLst>
                                            <p:cond delay="499"/>
                                          </p:stCondLst>
                                        </p:cTn>
                                        <p:tgtEl>
                                          <p:spTgt spid="110183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101836"/>
                                        </p:tgtEl>
                                      </p:cBhvr>
                                    </p:animEffect>
                                    <p:set>
                                      <p:cBhvr>
                                        <p:cTn id="22" dur="1" fill="hold">
                                          <p:stCondLst>
                                            <p:cond delay="499"/>
                                          </p:stCondLst>
                                        </p:cTn>
                                        <p:tgtEl>
                                          <p:spTgt spid="110183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101837"/>
                                        </p:tgtEl>
                                      </p:cBhvr>
                                    </p:animEffect>
                                    <p:set>
                                      <p:cBhvr>
                                        <p:cTn id="27" dur="1" fill="hold">
                                          <p:stCondLst>
                                            <p:cond delay="499"/>
                                          </p:stCondLst>
                                        </p:cTn>
                                        <p:tgtEl>
                                          <p:spTgt spid="11018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35" grpId="0" animBg="1"/>
      <p:bldP spid="1101836" grpId="0" animBg="1"/>
      <p:bldP spid="1101837" grpId="0" animBg="1"/>
      <p:bldP spid="14"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86" name="Rectangle 14"/>
          <p:cNvSpPr>
            <a:spLocks noChangeArrowheads="1"/>
          </p:cNvSpPr>
          <p:nvPr/>
        </p:nvSpPr>
        <p:spPr bwMode="auto">
          <a:xfrm>
            <a:off x="609600" y="1295400"/>
            <a:ext cx="8001000" cy="403860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a:spcBef>
                <a:spcPct val="20000"/>
              </a:spcBef>
              <a:buClr>
                <a:schemeClr val="accent2"/>
              </a:buClr>
              <a:buSzPct val="75000"/>
              <a:buFont typeface="Wingdings" pitchFamily="2" charset="2"/>
              <a:buChar char="l"/>
              <a:tabLst>
                <a:tab pos="228600" algn="l"/>
              </a:tabLst>
              <a:defRPr sz="2400" b="1">
                <a:solidFill>
                  <a:schemeClr val="bg2"/>
                </a:solidFill>
                <a:effectLst>
                  <a:outerShdw blurRad="38100" dist="38100" dir="2700000" algn="tl">
                    <a:srgbClr val="C0C0C0"/>
                  </a:outerShdw>
                </a:effectLst>
                <a:latin typeface="Arial" charset="0"/>
              </a:defRPr>
            </a:lvl1pPr>
            <a:lvl2pPr marL="228600" algn="l">
              <a:spcBef>
                <a:spcPct val="20000"/>
              </a:spcBef>
              <a:buClr>
                <a:schemeClr val="accent2"/>
              </a:buClr>
              <a:buSzPct val="75000"/>
              <a:buFont typeface="Wingdings" pitchFamily="2" charset="2"/>
              <a:buChar char="l"/>
              <a:tabLst>
                <a:tab pos="228600" algn="l"/>
              </a:tabLst>
              <a:defRPr sz="2000" b="1">
                <a:solidFill>
                  <a:schemeClr val="bg2"/>
                </a:solidFill>
                <a:effectLst>
                  <a:outerShdw blurRad="38100" dist="38100" dir="2700000" algn="tl">
                    <a:srgbClr val="C0C0C0"/>
                  </a:outerShdw>
                </a:effectLst>
                <a:latin typeface="Arial" charset="0"/>
              </a:defRPr>
            </a:lvl2pPr>
            <a:lvl3pPr indent="-457200" algn="l">
              <a:spcBef>
                <a:spcPct val="20000"/>
              </a:spcBef>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3pPr>
            <a:lvl4pPr marL="2079625" indent="-381000" algn="l">
              <a:spcBef>
                <a:spcPct val="20000"/>
              </a:spcBef>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4pPr>
            <a:lvl5pPr marL="2574925" indent="-381000" algn="l">
              <a:spcBef>
                <a:spcPct val="20000"/>
              </a:spcBef>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5pPr>
            <a:lvl6pPr marL="3032125" indent="-381000" eaLnBrk="0" fontAlgn="base" hangingPunct="0">
              <a:spcBef>
                <a:spcPct val="20000"/>
              </a:spcBef>
              <a:spcAft>
                <a:spcPct val="0"/>
              </a:spcAft>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6pPr>
            <a:lvl7pPr marL="3489325" indent="-381000" eaLnBrk="0" fontAlgn="base" hangingPunct="0">
              <a:spcBef>
                <a:spcPct val="20000"/>
              </a:spcBef>
              <a:spcAft>
                <a:spcPct val="0"/>
              </a:spcAft>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7pPr>
            <a:lvl8pPr marL="3946525" indent="-381000" eaLnBrk="0" fontAlgn="base" hangingPunct="0">
              <a:spcBef>
                <a:spcPct val="20000"/>
              </a:spcBef>
              <a:spcAft>
                <a:spcPct val="0"/>
              </a:spcAft>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8pPr>
            <a:lvl9pPr marL="4403725" indent="-381000" eaLnBrk="0" fontAlgn="base" hangingPunct="0">
              <a:spcBef>
                <a:spcPct val="20000"/>
              </a:spcBef>
              <a:spcAft>
                <a:spcPct val="0"/>
              </a:spcAft>
              <a:buClr>
                <a:schemeClr val="accent2"/>
              </a:buClr>
              <a:buSzPct val="75000"/>
              <a:buFont typeface="Wingdings" pitchFamily="2" charset="2"/>
              <a:buChar char="l"/>
              <a:tabLst>
                <a:tab pos="228600" algn="l"/>
              </a:tabLst>
              <a:defRPr b="1">
                <a:solidFill>
                  <a:schemeClr val="bg2"/>
                </a:solidFill>
                <a:effectLst>
                  <a:outerShdw blurRad="38100" dist="38100" dir="2700000" algn="tl">
                    <a:srgbClr val="C0C0C0"/>
                  </a:outerShdw>
                </a:effectLst>
                <a:latin typeface="Arial" charset="0"/>
              </a:defRPr>
            </a:lvl9pPr>
          </a:lstStyle>
          <a:p>
            <a:pPr>
              <a:lnSpc>
                <a:spcPct val="115000"/>
              </a:lnSpc>
              <a:spcBef>
                <a:spcPct val="60000"/>
              </a:spcBef>
              <a:buClr>
                <a:srgbClr val="FF0000"/>
              </a:buClr>
              <a:buFont typeface="Wingdings" pitchFamily="2" charset="2"/>
              <a:buNone/>
            </a:pPr>
            <a:r>
              <a:rPr lang="en-US" altLang="en-US" sz="2300" dirty="0">
                <a:solidFill>
                  <a:srgbClr val="000000"/>
                </a:solidFill>
                <a:effectLst/>
                <a:latin typeface="Liberation Sans" panose="020B0604020202020204" pitchFamily="34" charset="0"/>
              </a:rPr>
              <a:t>Alternative pricing approach</a:t>
            </a:r>
            <a:r>
              <a:rPr lang="en-US" altLang="en-US" sz="2300" b="0" dirty="0">
                <a:solidFill>
                  <a:srgbClr val="000000"/>
                </a:solidFill>
                <a:effectLst/>
                <a:latin typeface="Liberation Sans" panose="020B0604020202020204" pitchFamily="34" charset="0"/>
              </a:rPr>
              <a:t>:</a:t>
            </a:r>
          </a:p>
          <a:p>
            <a:pPr>
              <a:lnSpc>
                <a:spcPct val="115000"/>
              </a:lnSpc>
              <a:spcBef>
                <a:spcPct val="60000"/>
              </a:spcBef>
              <a:buClr>
                <a:srgbClr val="FF0000"/>
              </a:buClr>
              <a:buFont typeface="Wingdings" pitchFamily="2" charset="2"/>
              <a:buNone/>
            </a:pPr>
            <a:r>
              <a:rPr lang="en-US" altLang="en-US" sz="2200" dirty="0">
                <a:solidFill>
                  <a:srgbClr val="000000"/>
                </a:solidFill>
                <a:effectLst/>
                <a:latin typeface="Liberation Sans" panose="020B0604020202020204" pitchFamily="34" charset="0"/>
              </a:rPr>
              <a:t>Simply add a markup to variable costs.</a:t>
            </a:r>
          </a:p>
          <a:p>
            <a:pPr marL="682625" lvl="2" indent="-450850">
              <a:lnSpc>
                <a:spcPct val="115000"/>
              </a:lnSpc>
              <a:spcBef>
                <a:spcPct val="60000"/>
              </a:spcBef>
              <a:buClr>
                <a:srgbClr val="800000"/>
              </a:buClr>
              <a:buSzPct val="80000"/>
              <a:buFont typeface="Wingdings" pitchFamily="2" charset="2"/>
              <a:buChar char="u"/>
              <a:tabLst/>
            </a:pPr>
            <a:r>
              <a:rPr lang="en-US" altLang="en-US" sz="2000" b="0" dirty="0">
                <a:solidFill>
                  <a:srgbClr val="000000"/>
                </a:solidFill>
                <a:effectLst/>
                <a:latin typeface="Liberation Sans" panose="020B0604020202020204" pitchFamily="34" charset="0"/>
              </a:rPr>
              <a:t>Avoids the problem of uncertain cost information related to fixed-cost-per-unit computations.</a:t>
            </a:r>
          </a:p>
          <a:p>
            <a:pPr marL="682625" lvl="2" indent="-450850">
              <a:lnSpc>
                <a:spcPct val="115000"/>
              </a:lnSpc>
              <a:spcBef>
                <a:spcPct val="60000"/>
              </a:spcBef>
              <a:buClr>
                <a:srgbClr val="800000"/>
              </a:buClr>
              <a:buSzPct val="80000"/>
              <a:buFont typeface="Wingdings" pitchFamily="2" charset="2"/>
              <a:buChar char="u"/>
              <a:tabLst/>
            </a:pPr>
            <a:r>
              <a:rPr lang="en-US" altLang="en-US" sz="2000" b="0" dirty="0">
                <a:solidFill>
                  <a:srgbClr val="000000"/>
                </a:solidFill>
                <a:effectLst/>
                <a:latin typeface="Liberation Sans" panose="020B0604020202020204" pitchFamily="34" charset="0"/>
              </a:rPr>
              <a:t>Helpful in pricing special orders or when excess capacity exists.</a:t>
            </a:r>
          </a:p>
          <a:p>
            <a:pPr>
              <a:lnSpc>
                <a:spcPct val="115000"/>
              </a:lnSpc>
              <a:spcBef>
                <a:spcPct val="60000"/>
              </a:spcBef>
              <a:buClr>
                <a:srgbClr val="FF0000"/>
              </a:buClr>
              <a:buFont typeface="Wingdings" pitchFamily="2" charset="2"/>
              <a:buNone/>
            </a:pPr>
            <a:r>
              <a:rPr lang="en-US" altLang="en-US" sz="2200" dirty="0">
                <a:solidFill>
                  <a:srgbClr val="000000"/>
                </a:solidFill>
                <a:effectLst/>
                <a:latin typeface="Liberation Sans" panose="020B0604020202020204" pitchFamily="34" charset="0"/>
              </a:rPr>
              <a:t>Major disadvantage </a:t>
            </a:r>
            <a:r>
              <a:rPr lang="en-US" altLang="en-US" sz="2200" b="0" dirty="0">
                <a:solidFill>
                  <a:srgbClr val="000000"/>
                </a:solidFill>
                <a:effectLst/>
                <a:latin typeface="Liberation Sans" panose="020B0604020202020204" pitchFamily="34" charset="0"/>
              </a:rPr>
              <a:t>is that managers may set the price too low and fail to cover fixed costs.</a:t>
            </a:r>
          </a:p>
        </p:txBody>
      </p:sp>
      <p:sp>
        <p:nvSpPr>
          <p:cNvPr id="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8" name="Rectangle 7"/>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Variable-Cost Pricing</a:t>
            </a:r>
          </a:p>
        </p:txBody>
      </p:sp>
      <p:sp>
        <p:nvSpPr>
          <p:cNvPr id="2" name="Slide Number Placeholder 1"/>
          <p:cNvSpPr>
            <a:spLocks noGrp="1"/>
          </p:cNvSpPr>
          <p:nvPr>
            <p:ph type="sldNum" sz="quarter" idx="12"/>
          </p:nvPr>
        </p:nvSpPr>
        <p:spPr/>
        <p:txBody>
          <a:bodyPr/>
          <a:lstStyle/>
          <a:p>
            <a:fld id="{6EDA7E0A-3DCC-4C45-A60B-3AB861C2F9C3}" type="slidenum">
              <a:rPr lang="en-US" smtClean="0"/>
              <a:t>63</a:t>
            </a:fld>
            <a:endParaRPr lang="en-US"/>
          </a:p>
        </p:txBody>
      </p:sp>
    </p:spTree>
    <p:extLst>
      <p:ext uri="{BB962C8B-B14F-4D97-AF65-F5344CB8AC3E}">
        <p14:creationId xmlns:p14="http://schemas.microsoft.com/office/powerpoint/2010/main" val="3218207058"/>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4370" name="Rectangle 2"/>
          <p:cNvSpPr>
            <a:spLocks noGrp="1" noChangeArrowheads="1"/>
          </p:cNvSpPr>
          <p:nvPr>
            <p:ph type="body" idx="1"/>
          </p:nvPr>
        </p:nvSpPr>
        <p:spPr>
          <a:xfrm>
            <a:off x="533400" y="1905000"/>
            <a:ext cx="8229600" cy="533400"/>
          </a:xfrm>
          <a:solidFill>
            <a:schemeClr val="bg1"/>
          </a:solidFill>
          <a:ln/>
        </p:spPr>
        <p:txBody>
          <a:bodyPr/>
          <a:lstStyle/>
          <a:p>
            <a:pPr marL="0" indent="0">
              <a:buFont typeface="Wingdings" pitchFamily="2" charset="2"/>
              <a:buNone/>
            </a:pPr>
            <a:r>
              <a:rPr lang="en-US" altLang="en-US" sz="2300" b="0" dirty="0">
                <a:effectLst/>
                <a:latin typeface="Liberation Sans" panose="020B0604020202020204" pitchFamily="34" charset="0"/>
              </a:rPr>
              <a:t>Cost-plus pricing means that:</a:t>
            </a:r>
          </a:p>
        </p:txBody>
      </p:sp>
      <p:sp>
        <p:nvSpPr>
          <p:cNvPr id="954371" name="Rectangle 3"/>
          <p:cNvSpPr>
            <a:spLocks noChangeArrowheads="1"/>
          </p:cNvSpPr>
          <p:nvPr/>
        </p:nvSpPr>
        <p:spPr bwMode="auto">
          <a:xfrm>
            <a:off x="762000" y="2438400"/>
            <a:ext cx="7696200" cy="3657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917575" indent="-285750"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260475"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marL="1603375"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a:lnSpc>
                <a:spcPct val="120000"/>
              </a:lnSpc>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a.	Selling price = variable cost + (markup % + variable cost).</a:t>
            </a:r>
          </a:p>
          <a:p>
            <a:pPr>
              <a:lnSpc>
                <a:spcPct val="120000"/>
              </a:lnSpc>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b. 	Selling price = cost + (markup % x cost). </a:t>
            </a:r>
          </a:p>
          <a:p>
            <a:pPr>
              <a:lnSpc>
                <a:spcPct val="120000"/>
              </a:lnSpc>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c. 	Selling price = manufacturing cost + (markup % + manufacturing cost).</a:t>
            </a:r>
          </a:p>
          <a:p>
            <a:pPr>
              <a:lnSpc>
                <a:spcPct val="120000"/>
              </a:lnSpc>
              <a:spcBef>
                <a:spcPct val="50000"/>
              </a:spcBef>
              <a:buClr>
                <a:srgbClr val="FF0000"/>
              </a:buClr>
              <a:buFont typeface="Wingdings" pitchFamily="2" charset="2"/>
              <a:buNone/>
            </a:pPr>
            <a:r>
              <a:rPr lang="en-US" altLang="en-US" sz="2300" b="0" dirty="0">
                <a:solidFill>
                  <a:srgbClr val="000000"/>
                </a:solidFill>
                <a:effectLst/>
                <a:latin typeface="Liberation Sans" panose="020B0604020202020204" pitchFamily="34" charset="0"/>
              </a:rPr>
              <a:t>d. 	Selling price = fixed cost + (markup % x fixed cost).</a:t>
            </a:r>
          </a:p>
        </p:txBody>
      </p:sp>
      <p:sp>
        <p:nvSpPr>
          <p:cNvPr id="954375" name="Text Box 7"/>
          <p:cNvSpPr txBox="1">
            <a:spLocks noChangeArrowheads="1"/>
          </p:cNvSpPr>
          <p:nvPr/>
        </p:nvSpPr>
        <p:spPr bwMode="auto">
          <a:xfrm>
            <a:off x="609600" y="1295400"/>
            <a:ext cx="4648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3000" b="1" dirty="0">
                <a:solidFill>
                  <a:srgbClr val="0000FF">
                    <a:lumMod val="75000"/>
                  </a:srgbClr>
                </a:solidFill>
                <a:effectLst/>
                <a:latin typeface="Liberation Sans" panose="020B0604020202020204" pitchFamily="34" charset="0"/>
              </a:rPr>
              <a:t>Question</a:t>
            </a:r>
          </a:p>
        </p:txBody>
      </p:sp>
      <p:sp>
        <p:nvSpPr>
          <p:cNvPr id="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endParaRPr lang="en-US" sz="2800" dirty="0">
              <a:solidFill>
                <a:srgbClr val="000000"/>
              </a:solidFill>
              <a:effectLst/>
              <a:latin typeface="Liberation Sans" panose="020B0604020202020204" pitchFamily="34" charset="0"/>
            </a:endParaRPr>
          </a:p>
        </p:txBody>
      </p:sp>
      <p:sp>
        <p:nvSpPr>
          <p:cNvPr id="10" name="Rectangle 9"/>
          <p:cNvSpPr>
            <a:spLocks noChangeArrowheads="1"/>
          </p:cNvSpPr>
          <p:nvPr/>
        </p:nvSpPr>
        <p:spPr bwMode="auto">
          <a:xfrm>
            <a:off x="6096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FF">
                    <a:lumMod val="75000"/>
                  </a:srgbClr>
                </a:solidFill>
                <a:effectLst/>
                <a:latin typeface="Liberation Sans" panose="020B0604020202020204" pitchFamily="34" charset="0"/>
              </a:rPr>
              <a:t>Cost-Plus Pricing</a:t>
            </a:r>
          </a:p>
        </p:txBody>
      </p:sp>
      <p:sp>
        <p:nvSpPr>
          <p:cNvPr id="12" name="Notched Right Arrow 11"/>
          <p:cNvSpPr/>
          <p:nvPr/>
        </p:nvSpPr>
        <p:spPr bwMode="auto">
          <a:xfrm>
            <a:off x="228600" y="35052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endParaRPr lang="en-US" altLang="en-US" dirty="0">
              <a:solidFill>
                <a:srgbClr val="000000"/>
              </a:solidFill>
              <a:effectLst/>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6EDA7E0A-3DCC-4C45-A60B-3AB861C2F9C3}" type="slidenum">
              <a:rPr lang="en-US" smtClean="0"/>
              <a:t>64</a:t>
            </a:fld>
            <a:endParaRPr lang="en-US"/>
          </a:p>
        </p:txBody>
      </p:sp>
    </p:spTree>
    <p:extLst>
      <p:ext uri="{BB962C8B-B14F-4D97-AF65-F5344CB8AC3E}">
        <p14:creationId xmlns:p14="http://schemas.microsoft.com/office/powerpoint/2010/main" val="5788700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sz="half" idx="1"/>
          </p:nvPr>
        </p:nvSpPr>
        <p:spPr bwMode="auto">
          <a:xfrm>
            <a:off x="533400" y="1295400"/>
            <a:ext cx="7772400" cy="38100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Autofit/>
          </a:bodyPr>
          <a:lstStyle/>
          <a:p>
            <a:pPr marL="0" indent="0">
              <a:lnSpc>
                <a:spcPct val="120000"/>
              </a:lnSpc>
              <a:spcBef>
                <a:spcPct val="60000"/>
              </a:spcBef>
              <a:buClr>
                <a:srgbClr val="800000"/>
              </a:buClr>
              <a:buSzPct val="80000"/>
              <a:buFont typeface="Wingdings" pitchFamily="2" charset="2"/>
              <a:buNone/>
            </a:pPr>
            <a:r>
              <a:rPr lang="en-US" altLang="en-US" sz="2200" b="0" dirty="0">
                <a:solidFill>
                  <a:schemeClr val="tx1"/>
                </a:solidFill>
                <a:effectLst/>
                <a:latin typeface="Liberation Sans" panose="020B0604020202020204" pitchFamily="34" charset="0"/>
              </a:rPr>
              <a:t>Important concepts used in incremental analysis:</a:t>
            </a:r>
          </a:p>
          <a:p>
            <a:pPr marL="685800" lvl="1" indent="-45720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Relevant costs and revenues – costs and revenues that differ across alternatives.</a:t>
            </a:r>
          </a:p>
          <a:p>
            <a:pPr marL="685800" lvl="1" indent="-45720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Opportunity costs – lost benefits from choosing one course of action over the other.</a:t>
            </a:r>
          </a:p>
          <a:p>
            <a:pPr marL="685800" lvl="1" indent="-457200">
              <a:lnSpc>
                <a:spcPct val="120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Sunk costs – incurred costs that will not be changed or avoided by any present or future decisions.</a:t>
            </a:r>
          </a:p>
        </p:txBody>
      </p:sp>
      <p:sp>
        <p:nvSpPr>
          <p:cNvPr id="922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7"/>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Key Concepts</a:t>
            </a:r>
          </a:p>
        </p:txBody>
      </p:sp>
      <p:sp>
        <p:nvSpPr>
          <p:cNvPr id="2" name="Slide Number Placeholder 1"/>
          <p:cNvSpPr>
            <a:spLocks noGrp="1"/>
          </p:cNvSpPr>
          <p:nvPr>
            <p:ph type="sldNum" sz="quarter" idx="12"/>
          </p:nvPr>
        </p:nvSpPr>
        <p:spPr/>
        <p:txBody>
          <a:bodyPr/>
          <a:lstStyle/>
          <a:p>
            <a:fld id="{E0E5CC96-C8C0-4B75-853D-1CD0737A9069}" type="slidenum">
              <a:rPr lang="en-US" smtClean="0"/>
              <a:t>7</a:t>
            </a:fld>
            <a:endParaRPr lang="en-US"/>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body" sz="half" idx="1"/>
          </p:nvPr>
        </p:nvSpPr>
        <p:spPr bwMode="auto">
          <a:xfrm>
            <a:off x="533400" y="1295400"/>
            <a:ext cx="8153400" cy="4191000"/>
          </a:xfrm>
          <a:noFill/>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indent="0">
              <a:lnSpc>
                <a:spcPct val="125000"/>
              </a:lnSpc>
              <a:spcBef>
                <a:spcPts val="1200"/>
              </a:spcBef>
              <a:buClr>
                <a:schemeClr val="tx1"/>
              </a:buClr>
              <a:buSzTx/>
              <a:buFont typeface="Wingdings" pitchFamily="2" charset="2"/>
              <a:buNone/>
            </a:pPr>
            <a:r>
              <a:rPr lang="en-US" altLang="en-US" sz="2300" dirty="0">
                <a:effectLst/>
                <a:latin typeface="Liberation Sans" panose="020B0604020202020204" pitchFamily="34" charset="0"/>
              </a:rPr>
              <a:t>Common types of decisions</a:t>
            </a:r>
            <a:r>
              <a:rPr lang="en-US" altLang="en-US" sz="2300" b="0" dirty="0">
                <a:effectLst/>
                <a:latin typeface="Liberation Sans" panose="020B0604020202020204" pitchFamily="34" charset="0"/>
              </a:rPr>
              <a:t> involving incremental analysis:</a:t>
            </a:r>
          </a:p>
          <a:p>
            <a:pPr marL="682625" lvl="1" indent="-450850">
              <a:lnSpc>
                <a:spcPct val="125000"/>
              </a:lnSpc>
              <a:spcBef>
                <a:spcPts val="1200"/>
              </a:spcBef>
              <a:buClr>
                <a:schemeClr val="tx1"/>
              </a:buClr>
              <a:buSzTx/>
              <a:buFont typeface="Wingdings" pitchFamily="2" charset="2"/>
              <a:buAutoNum type="arabicPeriod"/>
            </a:pPr>
            <a:r>
              <a:rPr lang="en-US" altLang="en-US" sz="2200" b="0" dirty="0">
                <a:effectLst/>
                <a:latin typeface="Liberation Sans" panose="020B0604020202020204" pitchFamily="34" charset="0"/>
              </a:rPr>
              <a:t>Accept an order at a special price.</a:t>
            </a:r>
          </a:p>
          <a:p>
            <a:pPr marL="682625" lvl="1" indent="-450850">
              <a:lnSpc>
                <a:spcPct val="125000"/>
              </a:lnSpc>
              <a:spcBef>
                <a:spcPts val="1200"/>
              </a:spcBef>
              <a:buClr>
                <a:schemeClr val="tx1"/>
              </a:buClr>
              <a:buSzTx/>
              <a:buFont typeface="Wingdings" pitchFamily="2" charset="2"/>
              <a:buAutoNum type="arabicPeriod"/>
            </a:pPr>
            <a:r>
              <a:rPr lang="en-US" altLang="en-US" sz="2200" b="0" dirty="0">
                <a:effectLst/>
                <a:latin typeface="Liberation Sans" panose="020B0604020202020204" pitchFamily="34" charset="0"/>
              </a:rPr>
              <a:t>Make or buy component parts or finished products.</a:t>
            </a:r>
          </a:p>
          <a:p>
            <a:pPr marL="682625" lvl="1" indent="-450850">
              <a:lnSpc>
                <a:spcPct val="125000"/>
              </a:lnSpc>
              <a:spcBef>
                <a:spcPts val="1200"/>
              </a:spcBef>
              <a:buClr>
                <a:schemeClr val="tx1"/>
              </a:buClr>
              <a:buSzTx/>
              <a:buFont typeface="Wingdings" pitchFamily="2" charset="2"/>
              <a:buAutoNum type="arabicPeriod"/>
            </a:pPr>
            <a:r>
              <a:rPr lang="en-US" altLang="en-US" sz="2200" b="0" dirty="0">
                <a:effectLst/>
                <a:latin typeface="Liberation Sans" panose="020B0604020202020204" pitchFamily="34" charset="0"/>
              </a:rPr>
              <a:t>Sell or process them further</a:t>
            </a:r>
          </a:p>
          <a:p>
            <a:pPr marL="682625" lvl="1" indent="-450850">
              <a:lnSpc>
                <a:spcPct val="125000"/>
              </a:lnSpc>
              <a:spcBef>
                <a:spcPts val="1200"/>
              </a:spcBef>
              <a:buClr>
                <a:schemeClr val="tx1"/>
              </a:buClr>
              <a:buSzTx/>
              <a:buFont typeface="Wingdings" pitchFamily="2" charset="2"/>
              <a:buAutoNum type="arabicPeriod"/>
            </a:pPr>
            <a:r>
              <a:rPr lang="en-US" altLang="en-US" sz="2200" b="0" dirty="0">
                <a:effectLst/>
                <a:latin typeface="Liberation Sans" panose="020B0604020202020204" pitchFamily="34" charset="0"/>
              </a:rPr>
              <a:t>Eliminate an unprofitable business segment or product.</a:t>
            </a:r>
          </a:p>
          <a:p>
            <a:pPr marL="682625" lvl="1" indent="-450850">
              <a:lnSpc>
                <a:spcPct val="125000"/>
              </a:lnSpc>
              <a:spcBef>
                <a:spcPts val="1200"/>
              </a:spcBef>
              <a:buClr>
                <a:schemeClr val="tx1"/>
              </a:buClr>
              <a:buSzTx/>
              <a:buFont typeface="Wingdings" pitchFamily="2" charset="2"/>
              <a:buAutoNum type="arabicPeriod"/>
            </a:pPr>
            <a:r>
              <a:rPr lang="en-US" altLang="en-US" sz="2200" b="0" dirty="0">
                <a:effectLst/>
                <a:latin typeface="Liberation Sans" panose="020B0604020202020204" pitchFamily="34" charset="0"/>
              </a:rPr>
              <a:t>Repair, retain, or replace equipment.</a:t>
            </a:r>
          </a:p>
        </p:txBody>
      </p:sp>
      <p:sp>
        <p:nvSpPr>
          <p:cNvPr id="1126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7"/>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3200" b="1" dirty="0">
                <a:solidFill>
                  <a:srgbClr val="0000BF"/>
                </a:solidFill>
                <a:effectLst/>
                <a:latin typeface="Liberation Sans" panose="020B0604020202020204" pitchFamily="34" charset="0"/>
              </a:rPr>
              <a:t>Types of Incremental Analysis</a:t>
            </a:r>
          </a:p>
        </p:txBody>
      </p:sp>
      <p:sp>
        <p:nvSpPr>
          <p:cNvPr id="2" name="Slide Number Placeholder 1"/>
          <p:cNvSpPr>
            <a:spLocks noGrp="1"/>
          </p:cNvSpPr>
          <p:nvPr>
            <p:ph type="sldNum" sz="quarter" idx="12"/>
          </p:nvPr>
        </p:nvSpPr>
        <p:spPr/>
        <p:txBody>
          <a:bodyPr/>
          <a:lstStyle/>
          <a:p>
            <a:fld id="{E0E5CC96-C8C0-4B75-853D-1CD0737A9069}" type="slidenum">
              <a:rPr lang="en-US" smtClean="0"/>
              <a:t>8</a:t>
            </a:fld>
            <a:endParaRPr lang="en-US"/>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290286" y="1349375"/>
            <a:ext cx="8563429" cy="505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rmAutofit/>
          </a:bodyPr>
          <a:lstStyle>
            <a:lvl1pPr>
              <a:tabLst>
                <a:tab pos="2057400" algn="l"/>
              </a:tabLst>
              <a:defRPr sz="2400">
                <a:solidFill>
                  <a:schemeClr val="tx1"/>
                </a:solidFill>
                <a:latin typeface="Times New Roman" pitchFamily="18" charset="0"/>
              </a:defRPr>
            </a:lvl1pPr>
            <a:lvl2pPr marL="742950" indent="-285750">
              <a:tabLst>
                <a:tab pos="2057400" algn="l"/>
              </a:tabLst>
              <a:defRPr sz="2400">
                <a:solidFill>
                  <a:schemeClr val="tx1"/>
                </a:solidFill>
                <a:latin typeface="Times New Roman" pitchFamily="18" charset="0"/>
              </a:defRPr>
            </a:lvl2pPr>
            <a:lvl3pPr marL="1143000" indent="-228600">
              <a:tabLst>
                <a:tab pos="2057400" algn="l"/>
              </a:tabLst>
              <a:defRPr sz="2400">
                <a:solidFill>
                  <a:schemeClr val="tx1"/>
                </a:solidFill>
                <a:latin typeface="Times New Roman" pitchFamily="18" charset="0"/>
              </a:defRPr>
            </a:lvl3pPr>
            <a:lvl4pPr marL="1600200" indent="-228600">
              <a:tabLst>
                <a:tab pos="2057400" algn="l"/>
              </a:tabLst>
              <a:defRPr sz="2400">
                <a:solidFill>
                  <a:schemeClr val="tx1"/>
                </a:solidFill>
                <a:latin typeface="Times New Roman" pitchFamily="18" charset="0"/>
              </a:defRPr>
            </a:lvl4pPr>
            <a:lvl5pPr marL="2057400" indent="-228600">
              <a:tabLst>
                <a:tab pos="2057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2057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2057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2057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2057400" algn="l"/>
              </a:tabLst>
              <a:defRPr sz="2400">
                <a:solidFill>
                  <a:schemeClr val="tx1"/>
                </a:solidFill>
                <a:latin typeface="Times New Roman" pitchFamily="18" charset="0"/>
              </a:defRPr>
            </a:lvl9pPr>
          </a:lstStyle>
          <a:p>
            <a:pPr algn="l">
              <a:lnSpc>
                <a:spcPct val="120000"/>
              </a:lnSpc>
              <a:spcBef>
                <a:spcPct val="40000"/>
              </a:spcBef>
            </a:pPr>
            <a:r>
              <a:rPr lang="en-US" sz="2000" dirty="0">
                <a:effectLst/>
                <a:latin typeface="Liberation Sans" panose="020B0604020202020204" pitchFamily="34" charset="0"/>
              </a:rPr>
              <a:t>Owen T Corporation is comparing two different options.</a:t>
            </a:r>
          </a:p>
          <a:p>
            <a:pPr algn="l">
              <a:lnSpc>
                <a:spcPct val="120000"/>
              </a:lnSpc>
              <a:spcBef>
                <a:spcPct val="40000"/>
              </a:spcBef>
            </a:pPr>
            <a:r>
              <a:rPr lang="en-US" sz="2000" dirty="0">
                <a:effectLst/>
                <a:latin typeface="Liberation Sans" panose="020B0604020202020204" pitchFamily="34" charset="0"/>
              </a:rPr>
              <a:t>The company currently follows Option 1, with revenues of $80,000 per year, maintenance expenses of $5,000 per year, and operating expenses of $38,000 per year. Option 2 provides revenues of $80,000 per year, maintenance expenses of $12,000 per year, and operating expenses of $32,000 per year.</a:t>
            </a:r>
          </a:p>
          <a:p>
            <a:pPr algn="l">
              <a:lnSpc>
                <a:spcPct val="120000"/>
              </a:lnSpc>
              <a:spcBef>
                <a:spcPct val="40000"/>
              </a:spcBef>
            </a:pPr>
            <a:r>
              <a:rPr lang="en-US" sz="2000" dirty="0">
                <a:effectLst/>
                <a:latin typeface="Liberation Sans" panose="020B0604020202020204" pitchFamily="34" charset="0"/>
              </a:rPr>
              <a:t>Option 1 employs a piece of equipment that was upgraded 2 years ago at a cost of $22,000.</a:t>
            </a:r>
          </a:p>
          <a:p>
            <a:pPr algn="l">
              <a:lnSpc>
                <a:spcPct val="120000"/>
              </a:lnSpc>
              <a:spcBef>
                <a:spcPct val="40000"/>
              </a:spcBef>
            </a:pPr>
            <a:r>
              <a:rPr lang="en-US" sz="2000" dirty="0">
                <a:effectLst/>
                <a:latin typeface="Liberation Sans" panose="020B0604020202020204" pitchFamily="34" charset="0"/>
              </a:rPr>
              <a:t>If Option 2 is chosen, it will free up resources that will increase revenues by $3,000. </a:t>
            </a:r>
          </a:p>
          <a:p>
            <a:pPr algn="l">
              <a:lnSpc>
                <a:spcPct val="120000"/>
              </a:lnSpc>
              <a:spcBef>
                <a:spcPct val="40000"/>
              </a:spcBef>
            </a:pPr>
            <a:r>
              <a:rPr lang="en-US" sz="2000" dirty="0">
                <a:effectLst/>
                <a:latin typeface="Liberation Sans" panose="020B0604020202020204" pitchFamily="34" charset="0"/>
              </a:rPr>
              <a:t>Complete the following table to show the change in income from choosing Option 2 versus Option 1 (designate any sunk costs with an “S”).</a:t>
            </a:r>
            <a:endParaRPr lang="en-US" altLang="en-US" sz="2000" dirty="0">
              <a:effectLst/>
              <a:latin typeface="Liberation Sans" panose="020B0604020202020204" pitchFamily="34" charset="0"/>
            </a:endParaRPr>
          </a:p>
        </p:txBody>
      </p:sp>
      <p:sp>
        <p:nvSpPr>
          <p:cNvPr id="10"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1"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2"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3"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4"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16" name="TextBox 15"/>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a:solidFill>
                  <a:schemeClr val="bg1"/>
                </a:solidFill>
                <a:latin typeface="Liberation Sans" panose="020B0604020202020204" pitchFamily="34" charset="0"/>
              </a:rPr>
              <a:t>Incremental Analysis</a:t>
            </a:r>
          </a:p>
        </p:txBody>
      </p:sp>
      <p:sp>
        <p:nvSpPr>
          <p:cNvPr id="2" name="Slide Number Placeholder 1"/>
          <p:cNvSpPr>
            <a:spLocks noGrp="1"/>
          </p:cNvSpPr>
          <p:nvPr>
            <p:ph type="sldNum" sz="quarter" idx="12"/>
          </p:nvPr>
        </p:nvSpPr>
        <p:spPr/>
        <p:txBody>
          <a:bodyPr/>
          <a:lstStyle/>
          <a:p>
            <a:fld id="{E0E5CC96-C8C0-4B75-853D-1CD0737A9069}" type="slidenum">
              <a:rPr lang="en-US" smtClean="0"/>
              <a:t>9</a:t>
            </a:fld>
            <a:endParaRPr lang="en-US"/>
          </a:p>
        </p:txBody>
      </p:sp>
    </p:spTree>
    <p:extLst>
      <p:ext uri="{BB962C8B-B14F-4D97-AF65-F5344CB8AC3E}">
        <p14:creationId xmlns:p14="http://schemas.microsoft.com/office/powerpoint/2010/main" val="4117937869"/>
      </p:ext>
    </p:extLst>
  </p:cSld>
  <p:clrMapOvr>
    <a:masterClrMapping/>
  </p:clrMapOvr>
  <p:transition>
    <p:wipe dir="r"/>
  </p:transition>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15876</TotalTime>
  <Pages>43</Pages>
  <Words>3032</Words>
  <Application>Microsoft Office PowerPoint</Application>
  <PresentationFormat>On-screen Show (4:3)</PresentationFormat>
  <Paragraphs>350</Paragraphs>
  <Slides>64</Slides>
  <Notes>57</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64</vt:i4>
      </vt:variant>
    </vt:vector>
  </HeadingPairs>
  <TitlesOfParts>
    <vt:vector size="73" baseType="lpstr">
      <vt:lpstr>Liberation Sans</vt:lpstr>
      <vt:lpstr>Arial</vt:lpstr>
      <vt:lpstr>Comic Sans MS</vt:lpstr>
      <vt:lpstr>Wingdings</vt:lpstr>
      <vt:lpstr>movnglnc</vt:lpstr>
      <vt:lpstr>1_movnglnc</vt:lpstr>
      <vt:lpstr>2_movnglnc</vt:lpstr>
      <vt:lpstr>4_movnglnc</vt:lpstr>
      <vt:lpstr>5_movnglnc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Kimmel 5e</dc:title>
  <dc:subject>Chapter 26</dc:subject>
  <dc:creator>Coby Harmon (UCSB and Westmont College)</dc:creator>
  <cp:lastModifiedBy>Xi Jiang</cp:lastModifiedBy>
  <cp:revision>1874</cp:revision>
  <cp:lastPrinted>1999-09-16T17:08:20Z</cp:lastPrinted>
  <dcterms:created xsi:type="dcterms:W3CDTF">1997-03-28T18:03:02Z</dcterms:created>
  <dcterms:modified xsi:type="dcterms:W3CDTF">2022-03-30T01:20:53Z</dcterms:modified>
</cp:coreProperties>
</file>